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
  </p:notesMasterIdLst>
  <p:sldIdLst>
    <p:sldId id="256" r:id="rId2"/>
  </p:sldIdLst>
  <p:sldSz cx="30264100" cy="42799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2EB00"/>
    <a:srgbClr val="E6F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inimized">
    <p:restoredLeft sz="15620"/>
    <p:restoredTop sz="93556" autoAdjust="0"/>
  </p:normalViewPr>
  <p:slideViewPr>
    <p:cSldViewPr>
      <p:cViewPr>
        <p:scale>
          <a:sx n="90" d="100"/>
          <a:sy n="90" d="100"/>
        </p:scale>
        <p:origin x="1288" y="-1289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77D1E1A-4DEA-CC41-98E6-C47FA7D3BEBB}" type="datetimeFigureOut">
              <a:rPr lang="en-US" smtClean="0"/>
              <a:t>5/15/18</a:t>
            </a:fld>
            <a:endParaRPr lang="en-US"/>
          </a:p>
        </p:txBody>
      </p:sp>
      <p:sp>
        <p:nvSpPr>
          <p:cNvPr id="4" name="Slide Image Placeholder 3"/>
          <p:cNvSpPr>
            <a:spLocks noGrp="1" noRot="1" noChangeAspect="1"/>
          </p:cNvSpPr>
          <p:nvPr>
            <p:ph type="sldImg" idx="2"/>
          </p:nvPr>
        </p:nvSpPr>
        <p:spPr>
          <a:xfrm>
            <a:off x="2216150" y="685800"/>
            <a:ext cx="24257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1DC6981-8BDE-2442-B713-604DCBD51A89}" type="slidenum">
              <a:rPr lang="en-US" smtClean="0"/>
              <a:t>‹#›</a:t>
            </a:fld>
            <a:endParaRPr lang="en-US"/>
          </a:p>
        </p:txBody>
      </p:sp>
    </p:spTree>
    <p:extLst>
      <p:ext uri="{BB962C8B-B14F-4D97-AF65-F5344CB8AC3E}">
        <p14:creationId xmlns:p14="http://schemas.microsoft.com/office/powerpoint/2010/main" val="4009999944"/>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1DC6981-8BDE-2442-B713-604DCBD51A89}" type="slidenum">
              <a:rPr lang="en-US" smtClean="0"/>
              <a:t>1</a:t>
            </a:fld>
            <a:endParaRPr lang="en-US"/>
          </a:p>
        </p:txBody>
      </p:sp>
    </p:spTree>
    <p:extLst>
      <p:ext uri="{BB962C8B-B14F-4D97-AF65-F5344CB8AC3E}">
        <p14:creationId xmlns:p14="http://schemas.microsoft.com/office/powerpoint/2010/main" val="8651063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5/15/18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5/15/18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5/15/18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5/15/18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5/15/18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5/15/18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5/15/18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5/15/18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5/15/18</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18" Type="http://schemas.openxmlformats.org/officeDocument/2006/relationships/image" Target="../media/image16.PNG"/><Relationship Id="rId26" Type="http://schemas.openxmlformats.org/officeDocument/2006/relationships/image" Target="../media/image24.jpeg"/><Relationship Id="rId3" Type="http://schemas.openxmlformats.org/officeDocument/2006/relationships/image" Target="../media/image1.jpeg"/><Relationship Id="rId21" Type="http://schemas.openxmlformats.org/officeDocument/2006/relationships/image" Target="../media/image19.jpeg"/><Relationship Id="rId7" Type="http://schemas.openxmlformats.org/officeDocument/2006/relationships/image" Target="../media/image5.png"/><Relationship Id="rId12" Type="http://schemas.openxmlformats.org/officeDocument/2006/relationships/image" Target="../media/image10.png"/><Relationship Id="rId17" Type="http://schemas.openxmlformats.org/officeDocument/2006/relationships/image" Target="../media/image15.PNG"/><Relationship Id="rId25" Type="http://schemas.openxmlformats.org/officeDocument/2006/relationships/image" Target="../media/image23.jpeg"/><Relationship Id="rId2" Type="http://schemas.openxmlformats.org/officeDocument/2006/relationships/notesSlide" Target="../notesSlides/notesSlide1.xml"/><Relationship Id="rId16" Type="http://schemas.openxmlformats.org/officeDocument/2006/relationships/image" Target="../media/image14.png"/><Relationship Id="rId20" Type="http://schemas.openxmlformats.org/officeDocument/2006/relationships/image" Target="../media/image18.jpeg"/><Relationship Id="rId29" Type="http://schemas.openxmlformats.org/officeDocument/2006/relationships/image" Target="../media/image27.jp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jpeg"/><Relationship Id="rId24" Type="http://schemas.openxmlformats.org/officeDocument/2006/relationships/image" Target="../media/image22.jpeg"/><Relationship Id="rId5" Type="http://schemas.openxmlformats.org/officeDocument/2006/relationships/image" Target="../media/image3.png"/><Relationship Id="rId15" Type="http://schemas.openxmlformats.org/officeDocument/2006/relationships/image" Target="../media/image13.png"/><Relationship Id="rId23" Type="http://schemas.openxmlformats.org/officeDocument/2006/relationships/image" Target="../media/image21.jpeg"/><Relationship Id="rId28" Type="http://schemas.openxmlformats.org/officeDocument/2006/relationships/image" Target="../media/image26.jpeg"/><Relationship Id="rId10" Type="http://schemas.openxmlformats.org/officeDocument/2006/relationships/image" Target="../media/image8.PNG"/><Relationship Id="rId19" Type="http://schemas.openxmlformats.org/officeDocument/2006/relationships/image" Target="../media/image17.jpeg"/><Relationship Id="rId4" Type="http://schemas.openxmlformats.org/officeDocument/2006/relationships/image" Target="../media/image2.jpeg"/><Relationship Id="rId9" Type="http://schemas.openxmlformats.org/officeDocument/2006/relationships/image" Target="../media/image7.png"/><Relationship Id="rId14" Type="http://schemas.openxmlformats.org/officeDocument/2006/relationships/image" Target="../media/image12.png"/><Relationship Id="rId22" Type="http://schemas.openxmlformats.org/officeDocument/2006/relationships/image" Target="../media/image20.png"/><Relationship Id="rId27" Type="http://schemas.openxmlformats.org/officeDocument/2006/relationships/image" Target="../media/image25.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3" name="Group 122">
            <a:extLst>
              <a:ext uri="{FF2B5EF4-FFF2-40B4-BE49-F238E27FC236}">
                <a16:creationId xmlns:a16="http://schemas.microsoft.com/office/drawing/2014/main" id="{75E1649E-4D1F-8C40-9A74-FFE1DE45F88E}"/>
              </a:ext>
            </a:extLst>
          </p:cNvPr>
          <p:cNvGrpSpPr>
            <a:grpSpLocks noChangeAspect="1"/>
          </p:cNvGrpSpPr>
          <p:nvPr/>
        </p:nvGrpSpPr>
        <p:grpSpPr>
          <a:xfrm>
            <a:off x="129502" y="21896780"/>
            <a:ext cx="22352450" cy="13982845"/>
            <a:chOff x="273050" y="4880131"/>
            <a:chExt cx="32027549" cy="14986370"/>
          </a:xfrm>
        </p:grpSpPr>
        <p:sp>
          <p:nvSpPr>
            <p:cNvPr id="132" name="Rectangle 131">
              <a:extLst>
                <a:ext uri="{FF2B5EF4-FFF2-40B4-BE49-F238E27FC236}">
                  <a16:creationId xmlns:a16="http://schemas.microsoft.com/office/drawing/2014/main" id="{991033E5-17E2-1A4A-A0CA-555F1EA0D74C}"/>
                </a:ext>
              </a:extLst>
            </p:cNvPr>
            <p:cNvSpPr/>
            <p:nvPr/>
          </p:nvSpPr>
          <p:spPr>
            <a:xfrm>
              <a:off x="273050" y="5626100"/>
              <a:ext cx="32027549" cy="14240401"/>
            </a:xfrm>
            <a:prstGeom prst="rect">
              <a:avLst/>
            </a:prstGeom>
            <a:gradFill flip="none" rotWithShape="1">
              <a:gsLst>
                <a:gs pos="0">
                  <a:schemeClr val="bg1"/>
                </a:gs>
                <a:gs pos="100000">
                  <a:srgbClr val="E6FCFF"/>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00"/>
                </a:solidFill>
                <a:latin typeface="Avenir Roman" panose="02000503020000020003" pitchFamily="2" charset="0"/>
              </a:endParaRPr>
            </a:p>
          </p:txBody>
        </p:sp>
        <p:sp>
          <p:nvSpPr>
            <p:cNvPr id="124" name="Freeform 3">
              <a:extLst>
                <a:ext uri="{FF2B5EF4-FFF2-40B4-BE49-F238E27FC236}">
                  <a16:creationId xmlns:a16="http://schemas.microsoft.com/office/drawing/2014/main" id="{C035300C-3CC1-B041-B172-1E2ED75289BA}"/>
                </a:ext>
              </a:extLst>
            </p:cNvPr>
            <p:cNvSpPr/>
            <p:nvPr/>
          </p:nvSpPr>
          <p:spPr>
            <a:xfrm>
              <a:off x="273050" y="4880131"/>
              <a:ext cx="32027549" cy="629996"/>
            </a:xfrm>
            <a:custGeom>
              <a:avLst/>
              <a:gdLst>
                <a:gd name="connsiteX0" fmla="*/ 0 w 9317958"/>
                <a:gd name="connsiteY0" fmla="*/ 0 h 629996"/>
                <a:gd name="connsiteX1" fmla="*/ 9317958 w 9317958"/>
                <a:gd name="connsiteY1" fmla="*/ 0 h 629996"/>
                <a:gd name="connsiteX2" fmla="*/ 9317958 w 9317958"/>
                <a:gd name="connsiteY2" fmla="*/ 629996 h 629996"/>
                <a:gd name="connsiteX3" fmla="*/ 0 w 9317958"/>
                <a:gd name="connsiteY3" fmla="*/ 629996 h 629996"/>
                <a:gd name="connsiteX4" fmla="*/ 0 w 9317958"/>
                <a:gd name="connsiteY4" fmla="*/ 0 h 62999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317958" h="629996">
                  <a:moveTo>
                    <a:pt x="0" y="0"/>
                  </a:moveTo>
                  <a:lnTo>
                    <a:pt x="9317958" y="0"/>
                  </a:lnTo>
                  <a:lnTo>
                    <a:pt x="9317958" y="629996"/>
                  </a:lnTo>
                  <a:lnTo>
                    <a:pt x="0" y="629996"/>
                  </a:lnTo>
                  <a:lnTo>
                    <a:pt x="0" y="0"/>
                  </a:lnTo>
                </a:path>
              </a:pathLst>
            </a:cu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a:solidFill>
                    <a:schemeClr val="bg1"/>
                  </a:solidFill>
                  <a:latin typeface="Avenir Roman" panose="02000503020000020003" pitchFamily="2" charset="0"/>
                </a:rPr>
                <a:t>Custom designed electronics used in CLAS12</a:t>
              </a:r>
              <a:endParaRPr lang="zh-CN" altLang="en-US" sz="3600" b="1" dirty="0">
                <a:solidFill>
                  <a:schemeClr val="bg1"/>
                </a:solidFill>
                <a:latin typeface="Avenir Roman" panose="02000503020000020003" pitchFamily="2" charset="0"/>
              </a:endParaRPr>
            </a:p>
          </p:txBody>
        </p:sp>
      </p:grpSp>
      <p:sp>
        <p:nvSpPr>
          <p:cNvPr id="3" name="Freeform 3"/>
          <p:cNvSpPr/>
          <p:nvPr/>
        </p:nvSpPr>
        <p:spPr>
          <a:xfrm>
            <a:off x="0" y="0"/>
            <a:ext cx="30266640" cy="4058984"/>
          </a:xfrm>
          <a:custGeom>
            <a:avLst/>
            <a:gdLst>
              <a:gd name="connsiteX0" fmla="*/ 0 w 30262742"/>
              <a:gd name="connsiteY0" fmla="*/ 0 h 5289080"/>
              <a:gd name="connsiteX1" fmla="*/ 30262742 w 30262742"/>
              <a:gd name="connsiteY1" fmla="*/ 0 h 5289080"/>
              <a:gd name="connsiteX2" fmla="*/ 30262742 w 30262742"/>
              <a:gd name="connsiteY2" fmla="*/ 5289080 h 5289080"/>
              <a:gd name="connsiteX3" fmla="*/ 0 w 30262742"/>
              <a:gd name="connsiteY3" fmla="*/ 5289080 h 5289080"/>
              <a:gd name="connsiteX4" fmla="*/ 0 w 30262742"/>
              <a:gd name="connsiteY4" fmla="*/ 0 h 528908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30262742" h="5289080">
                <a:moveTo>
                  <a:pt x="0" y="0"/>
                </a:moveTo>
                <a:lnTo>
                  <a:pt x="30262742" y="0"/>
                </a:lnTo>
                <a:lnTo>
                  <a:pt x="30262742" y="5289080"/>
                </a:lnTo>
                <a:lnTo>
                  <a:pt x="0" y="5289080"/>
                </a:lnTo>
                <a:lnTo>
                  <a:pt x="0" y="0"/>
                </a:lnTo>
              </a:path>
            </a:pathLst>
          </a:cu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venir Roman" panose="02000503020000020003" pitchFamily="2" charset="0"/>
            </a:endParaRPr>
          </a:p>
        </p:txBody>
      </p:sp>
      <p:sp>
        <p:nvSpPr>
          <p:cNvPr id="2" name="TextBox 1"/>
          <p:cNvSpPr txBox="1"/>
          <p:nvPr/>
        </p:nvSpPr>
        <p:spPr>
          <a:xfrm>
            <a:off x="6039188" y="850573"/>
            <a:ext cx="18043525" cy="2233240"/>
          </a:xfrm>
          <a:prstGeom prst="rect">
            <a:avLst/>
          </a:prstGeom>
          <a:noFill/>
        </p:spPr>
        <p:txBody>
          <a:bodyPr wrap="square" lIns="0" tIns="0" rIns="0" rtlCol="0">
            <a:spAutoFit/>
          </a:bodyPr>
          <a:lstStyle/>
          <a:p>
            <a:pPr algn="ctr">
              <a:lnSpc>
                <a:spcPts val="8400"/>
              </a:lnSpc>
              <a:tabLst>
                <a:tab pos="3644900" algn="l"/>
                <a:tab pos="7785100" algn="l"/>
                <a:tab pos="8255000" algn="l"/>
              </a:tabLst>
            </a:pPr>
            <a:r>
              <a:rPr lang="en-US" altLang="zh-CN" sz="8800" b="1">
                <a:solidFill>
                  <a:srgbClr val="FFFFFF"/>
                </a:solidFill>
                <a:latin typeface="Avenir Roman" panose="02000503020000020003" pitchFamily="2" charset="0"/>
                <a:cs typeface="Arial Black" pitchFamily="18" charset="0"/>
              </a:rPr>
              <a:t>Fast Electronics</a:t>
            </a:r>
            <a:endParaRPr lang="en-US" altLang="zh-CN" sz="8800" b="1" dirty="0">
              <a:solidFill>
                <a:srgbClr val="FFFFFF"/>
              </a:solidFill>
              <a:latin typeface="Avenir Roman" panose="02000503020000020003" pitchFamily="2" charset="0"/>
              <a:cs typeface="Arial Black" pitchFamily="18" charset="0"/>
            </a:endParaRPr>
          </a:p>
          <a:p>
            <a:pPr algn="ctr">
              <a:lnSpc>
                <a:spcPts val="8400"/>
              </a:lnSpc>
              <a:tabLst>
                <a:tab pos="3644900" algn="l"/>
                <a:tab pos="7785100" algn="l"/>
                <a:tab pos="8255000" algn="l"/>
              </a:tabLst>
            </a:pPr>
            <a:r>
              <a:rPr lang="en-US" altLang="zh-CN" sz="8000" dirty="0">
                <a:latin typeface="Avenir Roman" panose="02000503020000020003" pitchFamily="2" charset="0"/>
                <a:cs typeface="Calibri" panose="020F0502020204030204" pitchFamily="34" charset="0"/>
              </a:rPr>
              <a:t> </a:t>
            </a:r>
            <a:r>
              <a:rPr lang="en-US" altLang="zh-CN" sz="4000" b="1" dirty="0">
                <a:solidFill>
                  <a:schemeClr val="bg1"/>
                </a:solidFill>
                <a:latin typeface="Avenir Roman" panose="02000503020000020003" pitchFamily="2" charset="0"/>
                <a:cs typeface="Calibri" panose="020F0502020204030204" pitchFamily="34" charset="0"/>
              </a:rPr>
              <a:t>Thomas</a:t>
            </a:r>
            <a:r>
              <a:rPr lang="en-US" altLang="zh-CN" sz="4000" dirty="0">
                <a:solidFill>
                  <a:schemeClr val="bg1"/>
                </a:solidFill>
                <a:latin typeface="Avenir Roman" panose="02000503020000020003" pitchFamily="2" charset="0"/>
                <a:cs typeface="Calibri" panose="020F0502020204030204" pitchFamily="34" charset="0"/>
              </a:rPr>
              <a:t> </a:t>
            </a:r>
            <a:r>
              <a:rPr lang="en-US" altLang="zh-CN" sz="4000" b="1" dirty="0">
                <a:solidFill>
                  <a:schemeClr val="bg1"/>
                </a:solidFill>
                <a:latin typeface="Avenir Roman" panose="02000503020000020003" pitchFamily="2" charset="0"/>
                <a:cs typeface="Calibri" panose="020F0502020204030204" pitchFamily="34" charset="0"/>
              </a:rPr>
              <a:t>Jefferson</a:t>
            </a:r>
            <a:r>
              <a:rPr lang="en-US" altLang="zh-CN" sz="4000" dirty="0">
                <a:solidFill>
                  <a:schemeClr val="bg1"/>
                </a:solidFill>
                <a:latin typeface="Avenir Roman" panose="02000503020000020003" pitchFamily="2" charset="0"/>
                <a:cs typeface="Calibri" panose="020F0502020204030204" pitchFamily="34" charset="0"/>
              </a:rPr>
              <a:t> </a:t>
            </a:r>
            <a:r>
              <a:rPr lang="en-US" altLang="zh-CN" sz="4000" b="1" dirty="0">
                <a:solidFill>
                  <a:schemeClr val="bg1"/>
                </a:solidFill>
                <a:latin typeface="Avenir Roman" panose="02000503020000020003" pitchFamily="2" charset="0"/>
                <a:cs typeface="Calibri" panose="020F0502020204030204" pitchFamily="34" charset="0"/>
              </a:rPr>
              <a:t>National</a:t>
            </a:r>
            <a:r>
              <a:rPr lang="en-US" altLang="zh-CN" sz="4000" dirty="0">
                <a:solidFill>
                  <a:schemeClr val="bg1"/>
                </a:solidFill>
                <a:latin typeface="Avenir Roman" panose="02000503020000020003" pitchFamily="2" charset="0"/>
                <a:cs typeface="Calibri" panose="020F0502020204030204" pitchFamily="34" charset="0"/>
              </a:rPr>
              <a:t> </a:t>
            </a:r>
            <a:r>
              <a:rPr lang="en-US" altLang="zh-CN" sz="4000" b="1" dirty="0">
                <a:solidFill>
                  <a:srgbClr val="FFFFFF"/>
                </a:solidFill>
                <a:latin typeface="Avenir Roman" panose="02000503020000020003" pitchFamily="2" charset="0"/>
                <a:cs typeface="Calibri" panose="020F0502020204030204" pitchFamily="34" charset="0"/>
              </a:rPr>
              <a:t>Accelerator</a:t>
            </a:r>
            <a:r>
              <a:rPr lang="en-US" altLang="zh-CN" sz="4000" dirty="0">
                <a:latin typeface="Avenir Roman" panose="02000503020000020003" pitchFamily="2" charset="0"/>
                <a:cs typeface="Calibri" panose="020F0502020204030204" pitchFamily="34" charset="0"/>
              </a:rPr>
              <a:t> </a:t>
            </a:r>
            <a:r>
              <a:rPr lang="en-US" altLang="zh-CN" sz="4000" b="1" dirty="0">
                <a:solidFill>
                  <a:srgbClr val="FFFFFF"/>
                </a:solidFill>
                <a:latin typeface="Avenir Roman" panose="02000503020000020003" pitchFamily="2" charset="0"/>
                <a:cs typeface="Calibri" panose="020F0502020204030204" pitchFamily="34" charset="0"/>
              </a:rPr>
              <a:t>Facility</a:t>
            </a:r>
          </a:p>
        </p:txBody>
      </p:sp>
      <p:grpSp>
        <p:nvGrpSpPr>
          <p:cNvPr id="26" name="Group 25">
            <a:extLst>
              <a:ext uri="{FF2B5EF4-FFF2-40B4-BE49-F238E27FC236}">
                <a16:creationId xmlns:a16="http://schemas.microsoft.com/office/drawing/2014/main" id="{F8DE6B88-15D8-BF49-A4B0-2DD0FCB567FC}"/>
              </a:ext>
            </a:extLst>
          </p:cNvPr>
          <p:cNvGrpSpPr/>
          <p:nvPr/>
        </p:nvGrpSpPr>
        <p:grpSpPr>
          <a:xfrm>
            <a:off x="425450" y="316736"/>
            <a:ext cx="4343401" cy="3578267"/>
            <a:chOff x="196851" y="57676"/>
            <a:chExt cx="4343401" cy="3578267"/>
          </a:xfrm>
        </p:grpSpPr>
        <p:pic>
          <p:nvPicPr>
            <p:cNvPr id="21" name="Picture 3"/>
            <p:cNvPicPr>
              <a:picLocks noChangeAspect="1" noChangeArrowheads="1"/>
            </p:cNvPicPr>
            <p:nvPr/>
          </p:nvPicPr>
          <p:blipFill rotWithShape="1">
            <a:blip r:embed="rId3"/>
            <a:srcRect l="1342" t="2985" r="1115" b="3989"/>
            <a:stretch/>
          </p:blipFill>
          <p:spPr bwMode="auto">
            <a:xfrm>
              <a:off x="196852" y="2349500"/>
              <a:ext cx="4343400" cy="1286443"/>
            </a:xfrm>
            <a:prstGeom prst="rect">
              <a:avLst/>
            </a:prstGeom>
            <a:noFill/>
          </p:spPr>
        </p:pic>
        <p:pic>
          <p:nvPicPr>
            <p:cNvPr id="25" name="Picture 24">
              <a:extLst>
                <a:ext uri="{FF2B5EF4-FFF2-40B4-BE49-F238E27FC236}">
                  <a16:creationId xmlns:a16="http://schemas.microsoft.com/office/drawing/2014/main" id="{2121CF55-4DE4-FA4D-B4C9-81D74DF3E5A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6851" y="57676"/>
              <a:ext cx="4343400" cy="2322730"/>
            </a:xfrm>
            <a:prstGeom prst="rect">
              <a:avLst/>
            </a:prstGeom>
          </p:spPr>
        </p:pic>
      </p:grpSp>
      <p:grpSp>
        <p:nvGrpSpPr>
          <p:cNvPr id="40" name="Group 39">
            <a:extLst>
              <a:ext uri="{FF2B5EF4-FFF2-40B4-BE49-F238E27FC236}">
                <a16:creationId xmlns:a16="http://schemas.microsoft.com/office/drawing/2014/main" id="{DC022F08-7E89-6344-BF04-A2060CFD3E5C}"/>
              </a:ext>
            </a:extLst>
          </p:cNvPr>
          <p:cNvGrpSpPr/>
          <p:nvPr/>
        </p:nvGrpSpPr>
        <p:grpSpPr>
          <a:xfrm>
            <a:off x="171000" y="4345247"/>
            <a:ext cx="13970450" cy="7953178"/>
            <a:chOff x="273050" y="4880131"/>
            <a:chExt cx="9317958" cy="7953178"/>
          </a:xfrm>
        </p:grpSpPr>
        <p:sp>
          <p:nvSpPr>
            <p:cNvPr id="11" name="Freeform 3"/>
            <p:cNvSpPr/>
            <p:nvPr/>
          </p:nvSpPr>
          <p:spPr>
            <a:xfrm>
              <a:off x="273050" y="4880131"/>
              <a:ext cx="9317958" cy="629996"/>
            </a:xfrm>
            <a:custGeom>
              <a:avLst/>
              <a:gdLst>
                <a:gd name="connsiteX0" fmla="*/ 0 w 9317958"/>
                <a:gd name="connsiteY0" fmla="*/ 0 h 629996"/>
                <a:gd name="connsiteX1" fmla="*/ 9317958 w 9317958"/>
                <a:gd name="connsiteY1" fmla="*/ 0 h 629996"/>
                <a:gd name="connsiteX2" fmla="*/ 9317958 w 9317958"/>
                <a:gd name="connsiteY2" fmla="*/ 629996 h 629996"/>
                <a:gd name="connsiteX3" fmla="*/ 0 w 9317958"/>
                <a:gd name="connsiteY3" fmla="*/ 629996 h 629996"/>
                <a:gd name="connsiteX4" fmla="*/ 0 w 9317958"/>
                <a:gd name="connsiteY4" fmla="*/ 0 h 62999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317958" h="629996">
                  <a:moveTo>
                    <a:pt x="0" y="0"/>
                  </a:moveTo>
                  <a:lnTo>
                    <a:pt x="9317958" y="0"/>
                  </a:lnTo>
                  <a:lnTo>
                    <a:pt x="9317958" y="629996"/>
                  </a:lnTo>
                  <a:lnTo>
                    <a:pt x="0" y="629996"/>
                  </a:lnTo>
                  <a:lnTo>
                    <a:pt x="0" y="0"/>
                  </a:lnTo>
                </a:path>
              </a:pathLst>
            </a:cu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latin typeface="Avenir Roman" panose="02000503020000020003" pitchFamily="2" charset="0"/>
                </a:rPr>
                <a:t>How fast is “fast”?</a:t>
              </a:r>
              <a:endParaRPr lang="zh-CN" altLang="en-US" sz="3600" b="1" dirty="0">
                <a:latin typeface="Avenir Roman" panose="02000503020000020003" pitchFamily="2" charset="0"/>
              </a:endParaRPr>
            </a:p>
          </p:txBody>
        </p:sp>
        <p:sp>
          <p:nvSpPr>
            <p:cNvPr id="38" name="Rectangle 37">
              <a:extLst>
                <a:ext uri="{FF2B5EF4-FFF2-40B4-BE49-F238E27FC236}">
                  <a16:creationId xmlns:a16="http://schemas.microsoft.com/office/drawing/2014/main" id="{98E66545-D881-714C-8E21-47455B84C62A}"/>
                </a:ext>
              </a:extLst>
            </p:cNvPr>
            <p:cNvSpPr/>
            <p:nvPr/>
          </p:nvSpPr>
          <p:spPr>
            <a:xfrm>
              <a:off x="273050" y="5626100"/>
              <a:ext cx="9317958" cy="7207209"/>
            </a:xfrm>
            <a:prstGeom prst="rect">
              <a:avLst/>
            </a:prstGeom>
            <a:gradFill flip="none" rotWithShape="1">
              <a:gsLst>
                <a:gs pos="0">
                  <a:schemeClr val="bg1"/>
                </a:gs>
                <a:gs pos="100000">
                  <a:srgbClr val="E6FCFF"/>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dirty="0">
                <a:latin typeface="Avenir Roman" panose="02000503020000020003" pitchFamily="2" charset="0"/>
              </a:endParaRPr>
            </a:p>
          </p:txBody>
        </p:sp>
      </p:grpSp>
      <p:grpSp>
        <p:nvGrpSpPr>
          <p:cNvPr id="72" name="Group 71">
            <a:extLst>
              <a:ext uri="{FF2B5EF4-FFF2-40B4-BE49-F238E27FC236}">
                <a16:creationId xmlns:a16="http://schemas.microsoft.com/office/drawing/2014/main" id="{7B82FF5F-D340-F847-9487-A645E29D3420}"/>
              </a:ext>
            </a:extLst>
          </p:cNvPr>
          <p:cNvGrpSpPr/>
          <p:nvPr/>
        </p:nvGrpSpPr>
        <p:grpSpPr>
          <a:xfrm>
            <a:off x="14548300" y="11457477"/>
            <a:ext cx="15560278" cy="6188942"/>
            <a:chOff x="273049" y="2713758"/>
            <a:chExt cx="10378336" cy="6188942"/>
          </a:xfrm>
        </p:grpSpPr>
        <p:sp>
          <p:nvSpPr>
            <p:cNvPr id="73" name="Freeform 3">
              <a:extLst>
                <a:ext uri="{FF2B5EF4-FFF2-40B4-BE49-F238E27FC236}">
                  <a16:creationId xmlns:a16="http://schemas.microsoft.com/office/drawing/2014/main" id="{4BF032A1-B97F-5741-AB4C-DB8369EE3C3C}"/>
                </a:ext>
              </a:extLst>
            </p:cNvPr>
            <p:cNvSpPr/>
            <p:nvPr/>
          </p:nvSpPr>
          <p:spPr>
            <a:xfrm>
              <a:off x="273049" y="2713758"/>
              <a:ext cx="10378335" cy="629996"/>
            </a:xfrm>
            <a:custGeom>
              <a:avLst/>
              <a:gdLst>
                <a:gd name="connsiteX0" fmla="*/ 0 w 9317958"/>
                <a:gd name="connsiteY0" fmla="*/ 0 h 629996"/>
                <a:gd name="connsiteX1" fmla="*/ 9317958 w 9317958"/>
                <a:gd name="connsiteY1" fmla="*/ 0 h 629996"/>
                <a:gd name="connsiteX2" fmla="*/ 9317958 w 9317958"/>
                <a:gd name="connsiteY2" fmla="*/ 629996 h 629996"/>
                <a:gd name="connsiteX3" fmla="*/ 0 w 9317958"/>
                <a:gd name="connsiteY3" fmla="*/ 629996 h 629996"/>
                <a:gd name="connsiteX4" fmla="*/ 0 w 9317958"/>
                <a:gd name="connsiteY4" fmla="*/ 0 h 62999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317958" h="629996">
                  <a:moveTo>
                    <a:pt x="0" y="0"/>
                  </a:moveTo>
                  <a:lnTo>
                    <a:pt x="9317958" y="0"/>
                  </a:lnTo>
                  <a:lnTo>
                    <a:pt x="9317958" y="629996"/>
                  </a:lnTo>
                  <a:lnTo>
                    <a:pt x="0" y="629996"/>
                  </a:lnTo>
                  <a:lnTo>
                    <a:pt x="0" y="0"/>
                  </a:lnTo>
                </a:path>
              </a:pathLst>
            </a:cu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a:latin typeface="Avenir Roman" panose="02000503020000020003" pitchFamily="2" charset="0"/>
                </a:rPr>
                <a:t>Printed Circuit Board Electrical Modeling – DDR3 Memory Data</a:t>
              </a:r>
              <a:endParaRPr lang="zh-CN" altLang="en-US" sz="3600" b="1" dirty="0">
                <a:latin typeface="Avenir Roman" panose="02000503020000020003" pitchFamily="2" charset="0"/>
              </a:endParaRPr>
            </a:p>
          </p:txBody>
        </p:sp>
        <p:sp>
          <p:nvSpPr>
            <p:cNvPr id="74" name="Rectangle 73">
              <a:extLst>
                <a:ext uri="{FF2B5EF4-FFF2-40B4-BE49-F238E27FC236}">
                  <a16:creationId xmlns:a16="http://schemas.microsoft.com/office/drawing/2014/main" id="{C0DBACD3-5CC0-A146-BC83-7E1D252E4FAC}"/>
                </a:ext>
              </a:extLst>
            </p:cNvPr>
            <p:cNvSpPr/>
            <p:nvPr/>
          </p:nvSpPr>
          <p:spPr>
            <a:xfrm>
              <a:off x="273050" y="3481376"/>
              <a:ext cx="10378335" cy="5421324"/>
            </a:xfrm>
            <a:prstGeom prst="rect">
              <a:avLst/>
            </a:prstGeom>
            <a:gradFill flip="none" rotWithShape="1">
              <a:gsLst>
                <a:gs pos="0">
                  <a:schemeClr val="bg1"/>
                </a:gs>
                <a:gs pos="100000">
                  <a:srgbClr val="E6FCFF"/>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Roman" panose="02000503020000020003" pitchFamily="2" charset="0"/>
              </a:endParaRPr>
            </a:p>
          </p:txBody>
        </p:sp>
      </p:grpSp>
      <p:grpSp>
        <p:nvGrpSpPr>
          <p:cNvPr id="75" name="Group 74">
            <a:extLst>
              <a:ext uri="{FF2B5EF4-FFF2-40B4-BE49-F238E27FC236}">
                <a16:creationId xmlns:a16="http://schemas.microsoft.com/office/drawing/2014/main" id="{CFC8A5E8-9FE3-CC4D-8F10-2355B84AC266}"/>
              </a:ext>
            </a:extLst>
          </p:cNvPr>
          <p:cNvGrpSpPr/>
          <p:nvPr/>
        </p:nvGrpSpPr>
        <p:grpSpPr>
          <a:xfrm>
            <a:off x="14548300" y="4345247"/>
            <a:ext cx="15584779" cy="6813500"/>
            <a:chOff x="273050" y="4880131"/>
            <a:chExt cx="9317958" cy="6813500"/>
          </a:xfrm>
        </p:grpSpPr>
        <p:sp>
          <p:nvSpPr>
            <p:cNvPr id="76" name="Freeform 3">
              <a:extLst>
                <a:ext uri="{FF2B5EF4-FFF2-40B4-BE49-F238E27FC236}">
                  <a16:creationId xmlns:a16="http://schemas.microsoft.com/office/drawing/2014/main" id="{8A9A152D-EE33-7C40-B60D-E35506F1BA8F}"/>
                </a:ext>
              </a:extLst>
            </p:cNvPr>
            <p:cNvSpPr/>
            <p:nvPr/>
          </p:nvSpPr>
          <p:spPr>
            <a:xfrm>
              <a:off x="273050" y="4880131"/>
              <a:ext cx="9317958" cy="629996"/>
            </a:xfrm>
            <a:custGeom>
              <a:avLst/>
              <a:gdLst>
                <a:gd name="connsiteX0" fmla="*/ 0 w 9317958"/>
                <a:gd name="connsiteY0" fmla="*/ 0 h 629996"/>
                <a:gd name="connsiteX1" fmla="*/ 9317958 w 9317958"/>
                <a:gd name="connsiteY1" fmla="*/ 0 h 629996"/>
                <a:gd name="connsiteX2" fmla="*/ 9317958 w 9317958"/>
                <a:gd name="connsiteY2" fmla="*/ 629996 h 629996"/>
                <a:gd name="connsiteX3" fmla="*/ 0 w 9317958"/>
                <a:gd name="connsiteY3" fmla="*/ 629996 h 629996"/>
                <a:gd name="connsiteX4" fmla="*/ 0 w 9317958"/>
                <a:gd name="connsiteY4" fmla="*/ 0 h 62999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317958" h="629996">
                  <a:moveTo>
                    <a:pt x="0" y="0"/>
                  </a:moveTo>
                  <a:lnTo>
                    <a:pt x="9317958" y="0"/>
                  </a:lnTo>
                  <a:lnTo>
                    <a:pt x="9317958" y="629996"/>
                  </a:lnTo>
                  <a:lnTo>
                    <a:pt x="0" y="629996"/>
                  </a:lnTo>
                  <a:lnTo>
                    <a:pt x="0" y="0"/>
                  </a:lnTo>
                </a:path>
              </a:pathLst>
            </a:cu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a:latin typeface="Avenir Roman" panose="02000503020000020003" pitchFamily="2" charset="0"/>
                </a:rPr>
                <a:t>Printed Circuit Board Physical Modeling</a:t>
              </a:r>
              <a:endParaRPr lang="zh-CN" altLang="en-US" sz="3600" b="1" dirty="0">
                <a:latin typeface="Avenir Roman" panose="02000503020000020003" pitchFamily="2" charset="0"/>
              </a:endParaRPr>
            </a:p>
          </p:txBody>
        </p:sp>
        <p:sp>
          <p:nvSpPr>
            <p:cNvPr id="77" name="Rectangle 76">
              <a:extLst>
                <a:ext uri="{FF2B5EF4-FFF2-40B4-BE49-F238E27FC236}">
                  <a16:creationId xmlns:a16="http://schemas.microsoft.com/office/drawing/2014/main" id="{8523CCBE-903C-5743-AA1C-B9E021498E26}"/>
                </a:ext>
              </a:extLst>
            </p:cNvPr>
            <p:cNvSpPr/>
            <p:nvPr/>
          </p:nvSpPr>
          <p:spPr>
            <a:xfrm>
              <a:off x="273050" y="5626098"/>
              <a:ext cx="9317958" cy="6067533"/>
            </a:xfrm>
            <a:prstGeom prst="rect">
              <a:avLst/>
            </a:prstGeom>
            <a:gradFill flip="none" rotWithShape="1">
              <a:gsLst>
                <a:gs pos="0">
                  <a:schemeClr val="bg1"/>
                </a:gs>
                <a:gs pos="100000">
                  <a:srgbClr val="E6FCFF"/>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Roman" panose="02000503020000020003" pitchFamily="2" charset="0"/>
              </a:endParaRPr>
            </a:p>
          </p:txBody>
        </p:sp>
      </p:grpSp>
      <p:grpSp>
        <p:nvGrpSpPr>
          <p:cNvPr id="91" name="Group 90">
            <a:extLst>
              <a:ext uri="{FF2B5EF4-FFF2-40B4-BE49-F238E27FC236}">
                <a16:creationId xmlns:a16="http://schemas.microsoft.com/office/drawing/2014/main" id="{75E1649E-4D1F-8C40-9A74-FFE1DE45F88E}"/>
              </a:ext>
            </a:extLst>
          </p:cNvPr>
          <p:cNvGrpSpPr>
            <a:grpSpLocks noChangeAspect="1"/>
          </p:cNvGrpSpPr>
          <p:nvPr/>
        </p:nvGrpSpPr>
        <p:grpSpPr>
          <a:xfrm>
            <a:off x="172348" y="36184266"/>
            <a:ext cx="29936229" cy="6545933"/>
            <a:chOff x="273050" y="4880131"/>
            <a:chExt cx="32027549" cy="7015724"/>
          </a:xfrm>
        </p:grpSpPr>
        <p:sp>
          <p:nvSpPr>
            <p:cNvPr id="92" name="Freeform 3">
              <a:extLst>
                <a:ext uri="{FF2B5EF4-FFF2-40B4-BE49-F238E27FC236}">
                  <a16:creationId xmlns:a16="http://schemas.microsoft.com/office/drawing/2014/main" id="{C035300C-3CC1-B041-B172-1E2ED75289BA}"/>
                </a:ext>
              </a:extLst>
            </p:cNvPr>
            <p:cNvSpPr/>
            <p:nvPr/>
          </p:nvSpPr>
          <p:spPr>
            <a:xfrm>
              <a:off x="273050" y="4880131"/>
              <a:ext cx="32027549" cy="629996"/>
            </a:xfrm>
            <a:custGeom>
              <a:avLst/>
              <a:gdLst>
                <a:gd name="connsiteX0" fmla="*/ 0 w 9317958"/>
                <a:gd name="connsiteY0" fmla="*/ 0 h 629996"/>
                <a:gd name="connsiteX1" fmla="*/ 9317958 w 9317958"/>
                <a:gd name="connsiteY1" fmla="*/ 0 h 629996"/>
                <a:gd name="connsiteX2" fmla="*/ 9317958 w 9317958"/>
                <a:gd name="connsiteY2" fmla="*/ 629996 h 629996"/>
                <a:gd name="connsiteX3" fmla="*/ 0 w 9317958"/>
                <a:gd name="connsiteY3" fmla="*/ 629996 h 629996"/>
                <a:gd name="connsiteX4" fmla="*/ 0 w 9317958"/>
                <a:gd name="connsiteY4" fmla="*/ 0 h 62999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317958" h="629996">
                  <a:moveTo>
                    <a:pt x="0" y="0"/>
                  </a:moveTo>
                  <a:lnTo>
                    <a:pt x="9317958" y="0"/>
                  </a:lnTo>
                  <a:lnTo>
                    <a:pt x="9317958" y="629996"/>
                  </a:lnTo>
                  <a:lnTo>
                    <a:pt x="0" y="629996"/>
                  </a:lnTo>
                  <a:lnTo>
                    <a:pt x="0" y="0"/>
                  </a:lnTo>
                </a:path>
              </a:pathLst>
            </a:cu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a:solidFill>
                    <a:schemeClr val="bg1"/>
                  </a:solidFill>
                  <a:latin typeface="Avenir Roman" panose="02000503020000020003" pitchFamily="2" charset="0"/>
                </a:rPr>
                <a:t>Inside a Field-Programmable-Gate-Array (FPGA)</a:t>
              </a:r>
              <a:endParaRPr lang="zh-CN" altLang="en-US" sz="3600" b="1" dirty="0">
                <a:solidFill>
                  <a:schemeClr val="bg1"/>
                </a:solidFill>
                <a:latin typeface="Avenir Roman" panose="02000503020000020003" pitchFamily="2" charset="0"/>
              </a:endParaRPr>
            </a:p>
          </p:txBody>
        </p:sp>
        <p:sp>
          <p:nvSpPr>
            <p:cNvPr id="93" name="Rectangle 92">
              <a:extLst>
                <a:ext uri="{FF2B5EF4-FFF2-40B4-BE49-F238E27FC236}">
                  <a16:creationId xmlns:a16="http://schemas.microsoft.com/office/drawing/2014/main" id="{991033E5-17E2-1A4A-A0CA-555F1EA0D74C}"/>
                </a:ext>
              </a:extLst>
            </p:cNvPr>
            <p:cNvSpPr/>
            <p:nvPr/>
          </p:nvSpPr>
          <p:spPr>
            <a:xfrm>
              <a:off x="273050" y="5626100"/>
              <a:ext cx="32027549" cy="6269755"/>
            </a:xfrm>
            <a:prstGeom prst="rect">
              <a:avLst/>
            </a:prstGeom>
            <a:gradFill flip="none" rotWithShape="1">
              <a:gsLst>
                <a:gs pos="0">
                  <a:schemeClr val="bg1"/>
                </a:gs>
                <a:gs pos="100000">
                  <a:srgbClr val="E6FCFF"/>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00"/>
                </a:solidFill>
                <a:latin typeface="Avenir Roman" panose="02000503020000020003" pitchFamily="2" charset="0"/>
              </a:endParaRPr>
            </a:p>
          </p:txBody>
        </p:sp>
      </p:grpSp>
      <p:grpSp>
        <p:nvGrpSpPr>
          <p:cNvPr id="94" name="Group 93">
            <a:extLst>
              <a:ext uri="{FF2B5EF4-FFF2-40B4-BE49-F238E27FC236}">
                <a16:creationId xmlns:a16="http://schemas.microsoft.com/office/drawing/2014/main" id="{C13BEE0F-4138-9B4D-BD95-081D1AC29644}"/>
              </a:ext>
            </a:extLst>
          </p:cNvPr>
          <p:cNvGrpSpPr/>
          <p:nvPr/>
        </p:nvGrpSpPr>
        <p:grpSpPr>
          <a:xfrm>
            <a:off x="22598024" y="28028900"/>
            <a:ext cx="7510553" cy="7850725"/>
            <a:chOff x="273050" y="4880131"/>
            <a:chExt cx="9317958" cy="8558097"/>
          </a:xfrm>
        </p:grpSpPr>
        <p:sp>
          <p:nvSpPr>
            <p:cNvPr id="95" name="Freeform 3">
              <a:extLst>
                <a:ext uri="{FF2B5EF4-FFF2-40B4-BE49-F238E27FC236}">
                  <a16:creationId xmlns:a16="http://schemas.microsoft.com/office/drawing/2014/main" id="{3948DED3-E622-084A-B836-EB5755AC8277}"/>
                </a:ext>
              </a:extLst>
            </p:cNvPr>
            <p:cNvSpPr/>
            <p:nvPr/>
          </p:nvSpPr>
          <p:spPr>
            <a:xfrm>
              <a:off x="273050" y="4880131"/>
              <a:ext cx="9317958" cy="629996"/>
            </a:xfrm>
            <a:custGeom>
              <a:avLst/>
              <a:gdLst>
                <a:gd name="connsiteX0" fmla="*/ 0 w 9317958"/>
                <a:gd name="connsiteY0" fmla="*/ 0 h 629996"/>
                <a:gd name="connsiteX1" fmla="*/ 9317958 w 9317958"/>
                <a:gd name="connsiteY1" fmla="*/ 0 h 629996"/>
                <a:gd name="connsiteX2" fmla="*/ 9317958 w 9317958"/>
                <a:gd name="connsiteY2" fmla="*/ 629996 h 629996"/>
                <a:gd name="connsiteX3" fmla="*/ 0 w 9317958"/>
                <a:gd name="connsiteY3" fmla="*/ 629996 h 629996"/>
                <a:gd name="connsiteX4" fmla="*/ 0 w 9317958"/>
                <a:gd name="connsiteY4" fmla="*/ 0 h 62999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317958" h="629996">
                  <a:moveTo>
                    <a:pt x="0" y="0"/>
                  </a:moveTo>
                  <a:lnTo>
                    <a:pt x="9317958" y="0"/>
                  </a:lnTo>
                  <a:lnTo>
                    <a:pt x="9317958" y="629996"/>
                  </a:lnTo>
                  <a:lnTo>
                    <a:pt x="0" y="629996"/>
                  </a:lnTo>
                  <a:lnTo>
                    <a:pt x="0" y="0"/>
                  </a:lnTo>
                </a:path>
              </a:pathLst>
            </a:cu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latin typeface="Avenir Roman" panose="02000503020000020003" pitchFamily="2" charset="0"/>
                </a:rPr>
                <a:t>Did you know?</a:t>
              </a:r>
              <a:endParaRPr lang="zh-CN" altLang="en-US" sz="3600" b="1" dirty="0">
                <a:latin typeface="Avenir Roman" panose="02000503020000020003" pitchFamily="2" charset="0"/>
              </a:endParaRPr>
            </a:p>
          </p:txBody>
        </p:sp>
        <p:sp>
          <p:nvSpPr>
            <p:cNvPr id="96" name="Rectangle 95">
              <a:extLst>
                <a:ext uri="{FF2B5EF4-FFF2-40B4-BE49-F238E27FC236}">
                  <a16:creationId xmlns:a16="http://schemas.microsoft.com/office/drawing/2014/main" id="{3C7D140C-3D54-DE4C-A2B6-12D2FC1A8E2F}"/>
                </a:ext>
              </a:extLst>
            </p:cNvPr>
            <p:cNvSpPr/>
            <p:nvPr/>
          </p:nvSpPr>
          <p:spPr>
            <a:xfrm>
              <a:off x="273050" y="5626099"/>
              <a:ext cx="9317958" cy="7812129"/>
            </a:xfrm>
            <a:prstGeom prst="rect">
              <a:avLst/>
            </a:prstGeom>
            <a:gradFill flip="none" rotWithShape="1">
              <a:gsLst>
                <a:gs pos="0">
                  <a:schemeClr val="bg1"/>
                </a:gs>
                <a:gs pos="100000">
                  <a:srgbClr val="E6FCFF"/>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venir Roman" panose="02000503020000020003" pitchFamily="2" charset="0"/>
              </a:endParaRPr>
            </a:p>
          </p:txBody>
        </p:sp>
      </p:grpSp>
      <p:sp>
        <p:nvSpPr>
          <p:cNvPr id="115" name="TextBox 114">
            <a:extLst>
              <a:ext uri="{FF2B5EF4-FFF2-40B4-BE49-F238E27FC236}">
                <a16:creationId xmlns:a16="http://schemas.microsoft.com/office/drawing/2014/main" id="{F52275B9-DDD0-D143-A431-59B197F39F9A}"/>
              </a:ext>
            </a:extLst>
          </p:cNvPr>
          <p:cNvSpPr txBox="1"/>
          <p:nvPr/>
        </p:nvSpPr>
        <p:spPr>
          <a:xfrm>
            <a:off x="425450" y="5245100"/>
            <a:ext cx="13402806" cy="3170099"/>
          </a:xfrm>
          <a:prstGeom prst="rect">
            <a:avLst/>
          </a:prstGeom>
          <a:noFill/>
        </p:spPr>
        <p:txBody>
          <a:bodyPr wrap="square" rtlCol="0">
            <a:spAutoFit/>
          </a:bodyPr>
          <a:lstStyle/>
          <a:p>
            <a:r>
              <a:rPr lang="en-US" sz="2000" dirty="0">
                <a:latin typeface="Avenir Roman" panose="02000503020000020003" pitchFamily="2" charset="0"/>
              </a:rPr>
              <a:t>At Jefferson Lab we design and build circuits and firmware to:</a:t>
            </a:r>
          </a:p>
          <a:p>
            <a:endParaRPr lang="en-US" sz="2000" dirty="0">
              <a:latin typeface="Avenir Roman" panose="02000503020000020003" pitchFamily="2" charset="0"/>
            </a:endParaRPr>
          </a:p>
          <a:p>
            <a:pPr marL="342900" indent="-342900">
              <a:buFont typeface="Arial" panose="020B0604020202020204" pitchFamily="34" charset="0"/>
              <a:buChar char="•"/>
            </a:pPr>
            <a:r>
              <a:rPr lang="en-US" sz="2000" dirty="0">
                <a:latin typeface="Avenir Roman" panose="02000503020000020003" pitchFamily="2" charset="0"/>
              </a:rPr>
              <a:t>digitize the small, ultra-fast electrical signals produced by the experimental detectors.</a:t>
            </a:r>
          </a:p>
          <a:p>
            <a:pPr marL="342900" indent="-342900">
              <a:buFont typeface="Arial" panose="020B0604020202020204" pitchFamily="34" charset="0"/>
              <a:buChar char="•"/>
            </a:pPr>
            <a:r>
              <a:rPr lang="en-US" sz="2000" dirty="0">
                <a:latin typeface="Avenir Roman" panose="02000503020000020003" pitchFamily="2" charset="0"/>
              </a:rPr>
              <a:t>look for patterns in the data and select the events of interest.</a:t>
            </a:r>
          </a:p>
          <a:p>
            <a:endParaRPr lang="en-US" sz="2000" dirty="0">
              <a:latin typeface="Avenir Roman" panose="02000503020000020003" pitchFamily="2" charset="0"/>
            </a:endParaRPr>
          </a:p>
          <a:p>
            <a:r>
              <a:rPr lang="en-US" sz="2000" dirty="0">
                <a:latin typeface="Avenir Roman" panose="02000503020000020003" pitchFamily="2" charset="0"/>
              </a:rPr>
              <a:t>The Flash Analog to Digital Converter (FADC250) samples thousands of analog signals 250 million times per second. Each of the signals can be really fast: done and gone in just a few billionths of a second. </a:t>
            </a:r>
          </a:p>
          <a:p>
            <a:endParaRPr lang="en-US" sz="2000" dirty="0">
              <a:latin typeface="Avenir Roman" panose="02000503020000020003" pitchFamily="2" charset="0"/>
            </a:endParaRPr>
          </a:p>
          <a:p>
            <a:r>
              <a:rPr lang="en-US" sz="2000" dirty="0">
                <a:latin typeface="Avenir Roman" panose="02000503020000020003" pitchFamily="2" charset="0"/>
              </a:rPr>
              <a:t>JLab Printed Circuit Boards (PCBs) carry many integrated circuits like Field-Programmable-Gate-Arrays (FPGA), Analog-to-Digital-Converters (ADC), Serializer/</a:t>
            </a:r>
            <a:r>
              <a:rPr lang="en-US" sz="2000" dirty="0" err="1">
                <a:latin typeface="Avenir Roman" panose="02000503020000020003" pitchFamily="2" charset="0"/>
              </a:rPr>
              <a:t>Deserializer</a:t>
            </a:r>
            <a:r>
              <a:rPr lang="en-US" sz="2000" dirty="0">
                <a:latin typeface="Avenir Roman" panose="02000503020000020003" pitchFamily="2" charset="0"/>
              </a:rPr>
              <a:t> (SerDes), and many other types. </a:t>
            </a:r>
          </a:p>
        </p:txBody>
      </p:sp>
      <p:sp>
        <p:nvSpPr>
          <p:cNvPr id="116" name="TextBox 115">
            <a:extLst>
              <a:ext uri="{FF2B5EF4-FFF2-40B4-BE49-F238E27FC236}">
                <a16:creationId xmlns:a16="http://schemas.microsoft.com/office/drawing/2014/main" id="{323CD00F-ADBC-2B43-9718-303BDECFA26D}"/>
              </a:ext>
            </a:extLst>
          </p:cNvPr>
          <p:cNvSpPr txBox="1"/>
          <p:nvPr/>
        </p:nvSpPr>
        <p:spPr>
          <a:xfrm>
            <a:off x="22739818" y="29026015"/>
            <a:ext cx="7226964" cy="6555641"/>
          </a:xfrm>
          <a:prstGeom prst="rect">
            <a:avLst/>
          </a:prstGeom>
          <a:noFill/>
        </p:spPr>
        <p:txBody>
          <a:bodyPr wrap="square" rtlCol="0">
            <a:spAutoFit/>
          </a:bodyPr>
          <a:lstStyle/>
          <a:p>
            <a:pPr marL="342900" indent="-342900">
              <a:buFont typeface="Arial" panose="020B0604020202020204" pitchFamily="34" charset="0"/>
              <a:buChar char="•"/>
            </a:pPr>
            <a:r>
              <a:rPr lang="en-US" sz="2000" dirty="0">
                <a:latin typeface="Avenir Roman" panose="02000503020000020003" pitchFamily="2" charset="0"/>
              </a:rPr>
              <a:t>At JLab we use links with speeds up to 10Gb/s. While these types of transceivers are much more complex compared to traditional parallel data busses, their increased performance and wiring simplifications make it worth the effort. As a comparison, this is 100 to 200 times faster than what we receive in our homes from the cable providers.</a:t>
            </a:r>
          </a:p>
          <a:p>
            <a:pPr marL="342900" indent="-342900">
              <a:buFont typeface="Arial" panose="020B0604020202020204" pitchFamily="34" charset="0"/>
              <a:buChar char="•"/>
            </a:pPr>
            <a:endParaRPr lang="en-US" sz="2000" dirty="0">
              <a:latin typeface="Avenir Roman" panose="02000503020000020003" pitchFamily="2" charset="0"/>
            </a:endParaRPr>
          </a:p>
          <a:p>
            <a:pPr marL="342900" indent="-342900">
              <a:buFont typeface="Arial" panose="020B0604020202020204" pitchFamily="34" charset="0"/>
              <a:buChar char="•"/>
            </a:pPr>
            <a:r>
              <a:rPr lang="en-US" sz="2000" dirty="0">
                <a:latin typeface="Avenir Roman" panose="02000503020000020003" pitchFamily="2" charset="0"/>
              </a:rPr>
              <a:t>While regular photography taken in sunlight might work with shutter speeds that are 1/125th of a second, shutter speeds for high-speed photography are much faster -- as fast as 1/8000th of a second.  JLab  </a:t>
            </a:r>
            <a:r>
              <a:rPr lang="en-US" sz="2000">
                <a:latin typeface="Avenir Roman" panose="02000503020000020003" pitchFamily="2" charset="0"/>
              </a:rPr>
              <a:t>electronics are </a:t>
            </a:r>
            <a:r>
              <a:rPr lang="en-US" sz="2000" dirty="0">
                <a:latin typeface="Avenir Roman" panose="02000503020000020003" pitchFamily="2" charset="0"/>
              </a:rPr>
              <a:t>10 thousands times faster than that.</a:t>
            </a:r>
          </a:p>
          <a:p>
            <a:endParaRPr lang="en-US" sz="2000" dirty="0">
              <a:latin typeface="Avenir Roman" panose="02000503020000020003" pitchFamily="2" charset="0"/>
            </a:endParaRPr>
          </a:p>
          <a:p>
            <a:pPr marL="342900" indent="-342900">
              <a:buFont typeface="Arial" panose="020B0604020202020204" pitchFamily="34" charset="0"/>
              <a:buChar char="•"/>
            </a:pPr>
            <a:r>
              <a:rPr lang="en-US" sz="2000" dirty="0">
                <a:latin typeface="Avenir Roman" panose="02000503020000020003" pitchFamily="2" charset="0"/>
              </a:rPr>
              <a:t>Many of our designs use technology called Field Programmable Gate Arrays (FPGA) – with these you can write code using tiny programmable gates and RAM that let you build simple logic all the way to custom processors. See below for an example of how a 32bit counter looks like when implemented on an FPGA (it counts from 0 to ~4.3 billion)</a:t>
            </a:r>
          </a:p>
        </p:txBody>
      </p:sp>
      <p:sp>
        <p:nvSpPr>
          <p:cNvPr id="119" name="TextBox 118">
            <a:extLst>
              <a:ext uri="{FF2B5EF4-FFF2-40B4-BE49-F238E27FC236}">
                <a16:creationId xmlns:a16="http://schemas.microsoft.com/office/drawing/2014/main" id="{1392D772-51D1-9249-8E0A-45A30B167231}"/>
              </a:ext>
            </a:extLst>
          </p:cNvPr>
          <p:cNvSpPr txBox="1"/>
          <p:nvPr/>
        </p:nvSpPr>
        <p:spPr>
          <a:xfrm>
            <a:off x="270443" y="36983394"/>
            <a:ext cx="4432404" cy="415498"/>
          </a:xfrm>
          <a:prstGeom prst="rect">
            <a:avLst/>
          </a:prstGeom>
          <a:noFill/>
          <a:ln>
            <a:solidFill>
              <a:schemeClr val="accent1">
                <a:shade val="50000"/>
              </a:schemeClr>
            </a:solidFill>
          </a:ln>
        </p:spPr>
        <p:txBody>
          <a:bodyPr wrap="square" tIns="91440" rtlCol="0">
            <a:spAutoFit/>
          </a:bodyPr>
          <a:lstStyle/>
          <a:p>
            <a:pPr algn="ctr"/>
            <a:r>
              <a:rPr lang="en-US">
                <a:latin typeface="Avenir Roman" panose="02000503020000020003" pitchFamily="2" charset="0"/>
              </a:rPr>
              <a:t>FPGA integrated circuit installed on PCB</a:t>
            </a:r>
            <a:endParaRPr lang="en-US" dirty="0">
              <a:latin typeface="Avenir Roman" panose="02000503020000020003" pitchFamily="2" charset="0"/>
            </a:endParaRPr>
          </a:p>
        </p:txBody>
      </p:sp>
      <p:sp>
        <p:nvSpPr>
          <p:cNvPr id="121" name="TextBox 120">
            <a:extLst>
              <a:ext uri="{FF2B5EF4-FFF2-40B4-BE49-F238E27FC236}">
                <a16:creationId xmlns:a16="http://schemas.microsoft.com/office/drawing/2014/main" id="{1BB13A18-AEBF-3244-A93C-BD544D4FDAA4}"/>
              </a:ext>
            </a:extLst>
          </p:cNvPr>
          <p:cNvSpPr txBox="1"/>
          <p:nvPr/>
        </p:nvSpPr>
        <p:spPr>
          <a:xfrm>
            <a:off x="14805098" y="12310633"/>
            <a:ext cx="4932867" cy="1523494"/>
          </a:xfrm>
          <a:prstGeom prst="rect">
            <a:avLst/>
          </a:prstGeom>
          <a:noFill/>
          <a:ln>
            <a:solidFill>
              <a:schemeClr val="accent1">
                <a:shade val="50000"/>
              </a:schemeClr>
            </a:solidFill>
          </a:ln>
        </p:spPr>
        <p:txBody>
          <a:bodyPr wrap="square" tIns="91440" rtlCol="0">
            <a:spAutoFit/>
          </a:bodyPr>
          <a:lstStyle/>
          <a:p>
            <a:pPr algn="just"/>
            <a:r>
              <a:rPr lang="en-US" dirty="0">
                <a:latin typeface="Avenir Roman" panose="02000503020000020003" pitchFamily="2" charset="0"/>
              </a:rPr>
              <a:t>We can detect if the data bits are not aligned in time, which reduces the margin for a working design:</a:t>
            </a:r>
          </a:p>
          <a:p>
            <a:pPr algn="just"/>
            <a:r>
              <a:rPr lang="en-US" dirty="0">
                <a:latin typeface="Avenir Roman" panose="02000503020000020003" pitchFamily="2" charset="0"/>
              </a:rPr>
              <a:t>We can measure delays of  1/10 of one billionth of a second.</a:t>
            </a:r>
          </a:p>
        </p:txBody>
      </p:sp>
      <p:sp>
        <p:nvSpPr>
          <p:cNvPr id="129" name="TextBox 128">
            <a:extLst>
              <a:ext uri="{FF2B5EF4-FFF2-40B4-BE49-F238E27FC236}">
                <a16:creationId xmlns:a16="http://schemas.microsoft.com/office/drawing/2014/main" id="{7C04ECAE-6054-C742-B40A-70317B23DFBA}"/>
              </a:ext>
            </a:extLst>
          </p:cNvPr>
          <p:cNvSpPr txBox="1"/>
          <p:nvPr/>
        </p:nvSpPr>
        <p:spPr>
          <a:xfrm>
            <a:off x="14670067" y="5809370"/>
            <a:ext cx="2792075" cy="4847481"/>
          </a:xfrm>
          <a:prstGeom prst="rect">
            <a:avLst/>
          </a:prstGeom>
          <a:noFill/>
          <a:ln>
            <a:solidFill>
              <a:schemeClr val="accent1">
                <a:shade val="50000"/>
              </a:schemeClr>
            </a:solidFill>
          </a:ln>
        </p:spPr>
        <p:txBody>
          <a:bodyPr wrap="square" tIns="91440" rtlCol="0">
            <a:spAutoFit/>
          </a:bodyPr>
          <a:lstStyle/>
          <a:p>
            <a:r>
              <a:rPr lang="en-US" dirty="0">
                <a:latin typeface="Avenir Roman" panose="02000503020000020003" pitchFamily="2" charset="0"/>
              </a:rPr>
              <a:t>PCBs are designed in a special software package that allows mechanical modeling to make sure everything fits properly.</a:t>
            </a:r>
          </a:p>
          <a:p>
            <a:endParaRPr lang="en-US" dirty="0">
              <a:latin typeface="Avenir Roman" panose="02000503020000020003" pitchFamily="2" charset="0"/>
            </a:endParaRPr>
          </a:p>
          <a:p>
            <a:r>
              <a:rPr lang="en-US" dirty="0">
                <a:latin typeface="Avenir Roman" panose="02000503020000020003" pitchFamily="2" charset="0"/>
              </a:rPr>
              <a:t>A custom heatsink was designed to keep cool the large integrated circuit in the center, which can consume over 40W of power on its own. Without cooling, the circuit will get hot enough to melt solder and have components fall off the board!</a:t>
            </a:r>
          </a:p>
        </p:txBody>
      </p:sp>
      <p:pic>
        <p:nvPicPr>
          <p:cNvPr id="60" name="Picture 59"/>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rot="16200000">
            <a:off x="26708516" y="555609"/>
            <a:ext cx="3811496" cy="30376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 name="Picture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583909" y="5208834"/>
            <a:ext cx="12463209" cy="5835232"/>
          </a:xfrm>
          <a:prstGeom prst="rect">
            <a:avLst/>
          </a:prstGeom>
        </p:spPr>
      </p:pic>
      <p:pic>
        <p:nvPicPr>
          <p:cNvPr id="68" name="Picture 67"/>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5267" t="21154" r="7002" b="7619"/>
          <a:stretch/>
        </p:blipFill>
        <p:spPr bwMode="auto">
          <a:xfrm>
            <a:off x="14679137" y="13959146"/>
            <a:ext cx="5058829" cy="3555827"/>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0" name="Picture 69"/>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6905" t="19011" r="6905" b="22191"/>
          <a:stretch/>
        </p:blipFill>
        <p:spPr bwMode="auto">
          <a:xfrm>
            <a:off x="24739513" y="13349264"/>
            <a:ext cx="5235810" cy="4189649"/>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9" name="Picture 68"/>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29584" t="10504" r="11906" b="5000"/>
          <a:stretch/>
        </p:blipFill>
        <p:spPr bwMode="auto">
          <a:xfrm>
            <a:off x="20014134" y="13966278"/>
            <a:ext cx="4414316" cy="35631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8" name="Straight Connector 7"/>
          <p:cNvCxnSpPr/>
          <p:nvPr/>
        </p:nvCxnSpPr>
        <p:spPr>
          <a:xfrm>
            <a:off x="16021952" y="13785547"/>
            <a:ext cx="0" cy="92187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a:off x="16479152" y="13785547"/>
            <a:ext cx="0" cy="92187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16021952" y="14210381"/>
            <a:ext cx="457200" cy="0"/>
          </a:xfrm>
          <a:prstGeom prst="line">
            <a:avLst/>
          </a:prstGeom>
          <a:ln w="28575">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a:cxnSpLocks/>
          </p:cNvCxnSpPr>
          <p:nvPr/>
        </p:nvCxnSpPr>
        <p:spPr>
          <a:xfrm flipV="1">
            <a:off x="16479152" y="13755738"/>
            <a:ext cx="1294464" cy="454642"/>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
        <p:nvSpPr>
          <p:cNvPr id="97" name="TextBox 96">
            <a:extLst>
              <a:ext uri="{FF2B5EF4-FFF2-40B4-BE49-F238E27FC236}">
                <a16:creationId xmlns:a16="http://schemas.microsoft.com/office/drawing/2014/main" id="{1BB13A18-AEBF-3244-A93C-BD544D4FDAA4}"/>
              </a:ext>
            </a:extLst>
          </p:cNvPr>
          <p:cNvSpPr txBox="1"/>
          <p:nvPr/>
        </p:nvSpPr>
        <p:spPr>
          <a:xfrm>
            <a:off x="20014134" y="12310472"/>
            <a:ext cx="4414316" cy="1523494"/>
          </a:xfrm>
          <a:prstGeom prst="rect">
            <a:avLst/>
          </a:prstGeom>
          <a:noFill/>
          <a:ln>
            <a:solidFill>
              <a:schemeClr val="accent1">
                <a:shade val="50000"/>
              </a:schemeClr>
            </a:solidFill>
          </a:ln>
        </p:spPr>
        <p:txBody>
          <a:bodyPr wrap="square" tIns="91440" rtlCol="0">
            <a:spAutoFit/>
          </a:bodyPr>
          <a:lstStyle/>
          <a:p>
            <a:pPr algn="ctr"/>
            <a:r>
              <a:rPr lang="en-US" dirty="0">
                <a:latin typeface="Avenir Roman" panose="02000503020000020003" pitchFamily="2" charset="0"/>
              </a:rPr>
              <a:t>Adding some wiggles in the PCB traces/wires to make all data bits show up at the same time. 1/10 of one billionth of a second delay is  equal to about 1/2” of length inside the PCB.</a:t>
            </a:r>
          </a:p>
        </p:txBody>
      </p:sp>
      <p:sp>
        <p:nvSpPr>
          <p:cNvPr id="98" name="TextBox 97">
            <a:extLst>
              <a:ext uri="{FF2B5EF4-FFF2-40B4-BE49-F238E27FC236}">
                <a16:creationId xmlns:a16="http://schemas.microsoft.com/office/drawing/2014/main" id="{1BB13A18-AEBF-3244-A93C-BD544D4FDAA4}"/>
              </a:ext>
            </a:extLst>
          </p:cNvPr>
          <p:cNvSpPr txBox="1"/>
          <p:nvPr/>
        </p:nvSpPr>
        <p:spPr>
          <a:xfrm>
            <a:off x="24739513" y="12310472"/>
            <a:ext cx="5235810" cy="969496"/>
          </a:xfrm>
          <a:prstGeom prst="rect">
            <a:avLst/>
          </a:prstGeom>
          <a:noFill/>
          <a:ln>
            <a:solidFill>
              <a:schemeClr val="accent1">
                <a:shade val="50000"/>
              </a:schemeClr>
            </a:solidFill>
          </a:ln>
        </p:spPr>
        <p:txBody>
          <a:bodyPr wrap="square" tIns="91440" rtlCol="0">
            <a:spAutoFit/>
          </a:bodyPr>
          <a:lstStyle/>
          <a:p>
            <a:pPr algn="just"/>
            <a:r>
              <a:rPr lang="en-US" dirty="0">
                <a:latin typeface="Avenir Roman" panose="02000503020000020003" pitchFamily="2" charset="0"/>
              </a:rPr>
              <a:t>After delay correction simulation shows all data bits are transitioning together, making the interface very reliable.</a:t>
            </a:r>
          </a:p>
        </p:txBody>
      </p:sp>
      <p:cxnSp>
        <p:nvCxnSpPr>
          <p:cNvPr id="103" name="Straight Connector 102"/>
          <p:cNvCxnSpPr/>
          <p:nvPr/>
        </p:nvCxnSpPr>
        <p:spPr>
          <a:xfrm>
            <a:off x="26181050" y="15303500"/>
            <a:ext cx="2971800" cy="0"/>
          </a:xfrm>
          <a:prstGeom prst="line">
            <a:avLst/>
          </a:prstGeom>
          <a:ln w="28575">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4" name="TextBox 103">
            <a:extLst>
              <a:ext uri="{FF2B5EF4-FFF2-40B4-BE49-F238E27FC236}">
                <a16:creationId xmlns:a16="http://schemas.microsoft.com/office/drawing/2014/main" id="{1BB13A18-AEBF-3244-A93C-BD544D4FDAA4}"/>
              </a:ext>
            </a:extLst>
          </p:cNvPr>
          <p:cNvSpPr txBox="1"/>
          <p:nvPr/>
        </p:nvSpPr>
        <p:spPr>
          <a:xfrm>
            <a:off x="25648916" y="15197399"/>
            <a:ext cx="4298060" cy="415498"/>
          </a:xfrm>
          <a:prstGeom prst="rect">
            <a:avLst/>
          </a:prstGeom>
          <a:noFill/>
          <a:ln>
            <a:noFill/>
          </a:ln>
        </p:spPr>
        <p:txBody>
          <a:bodyPr wrap="square" tIns="91440" rtlCol="0">
            <a:spAutoFit/>
          </a:bodyPr>
          <a:lstStyle/>
          <a:p>
            <a:pPr algn="ctr"/>
            <a:r>
              <a:rPr lang="en-US" b="1">
                <a:latin typeface="Avenir Roman" panose="02000503020000020003" pitchFamily="2" charset="0"/>
              </a:rPr>
              <a:t>1bit is ~600ps wide</a:t>
            </a:r>
            <a:endParaRPr lang="en-US" b="1" dirty="0">
              <a:latin typeface="Avenir Roman" panose="02000503020000020003" pitchFamily="2" charset="0"/>
            </a:endParaRPr>
          </a:p>
        </p:txBody>
      </p:sp>
      <p:pic>
        <p:nvPicPr>
          <p:cNvPr id="46" name="Picture 45"/>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161757" y="8650545"/>
            <a:ext cx="4086015" cy="3567677"/>
          </a:xfrm>
          <a:prstGeom prst="rect">
            <a:avLst/>
          </a:prstGeom>
        </p:spPr>
      </p:pic>
      <p:pic>
        <p:nvPicPr>
          <p:cNvPr id="52" name="Picture 51"/>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529328" y="8685017"/>
            <a:ext cx="6328630" cy="2528512"/>
          </a:xfrm>
          <a:prstGeom prst="rect">
            <a:avLst/>
          </a:prstGeom>
        </p:spPr>
      </p:pic>
      <p:pic>
        <p:nvPicPr>
          <p:cNvPr id="17" name="Picture 16"/>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767726" y="37635133"/>
            <a:ext cx="2739541" cy="5044533"/>
          </a:xfrm>
          <a:prstGeom prst="rect">
            <a:avLst/>
          </a:prstGeom>
        </p:spPr>
      </p:pic>
      <p:sp>
        <p:nvSpPr>
          <p:cNvPr id="110" name="TextBox 109">
            <a:extLst>
              <a:ext uri="{FF2B5EF4-FFF2-40B4-BE49-F238E27FC236}">
                <a16:creationId xmlns:a16="http://schemas.microsoft.com/office/drawing/2014/main" id="{1BB13A18-AEBF-3244-A93C-BD544D4FDAA4}"/>
              </a:ext>
            </a:extLst>
          </p:cNvPr>
          <p:cNvSpPr txBox="1"/>
          <p:nvPr/>
        </p:nvSpPr>
        <p:spPr>
          <a:xfrm>
            <a:off x="425450" y="8859224"/>
            <a:ext cx="2683245" cy="3185487"/>
          </a:xfrm>
          <a:prstGeom prst="rect">
            <a:avLst/>
          </a:prstGeom>
          <a:noFill/>
          <a:ln>
            <a:solidFill>
              <a:schemeClr val="accent1">
                <a:shade val="50000"/>
              </a:schemeClr>
            </a:solidFill>
          </a:ln>
        </p:spPr>
        <p:txBody>
          <a:bodyPr wrap="square" tIns="91440" rtlCol="0">
            <a:spAutoFit/>
          </a:bodyPr>
          <a:lstStyle/>
          <a:p>
            <a:r>
              <a:rPr lang="en-US" dirty="0">
                <a:latin typeface="Avenir Roman" panose="02000503020000020003" pitchFamily="2" charset="0"/>
              </a:rPr>
              <a:t>JLab PCB boards are composed 20 layers of copper, 19 layers of glass. </a:t>
            </a:r>
          </a:p>
          <a:p>
            <a:r>
              <a:rPr lang="en-US" dirty="0">
                <a:latin typeface="Avenir Roman" panose="02000503020000020003" pitchFamily="2" charset="0"/>
              </a:rPr>
              <a:t>Each of the layers can carry independent connections. This is the only way we can connect thousands of components in such a compact space.</a:t>
            </a:r>
          </a:p>
        </p:txBody>
      </p:sp>
      <p:sp>
        <p:nvSpPr>
          <p:cNvPr id="112" name="TextBox 111">
            <a:extLst>
              <a:ext uri="{FF2B5EF4-FFF2-40B4-BE49-F238E27FC236}">
                <a16:creationId xmlns:a16="http://schemas.microsoft.com/office/drawing/2014/main" id="{1BB13A18-AEBF-3244-A93C-BD544D4FDAA4}"/>
              </a:ext>
            </a:extLst>
          </p:cNvPr>
          <p:cNvSpPr txBox="1"/>
          <p:nvPr/>
        </p:nvSpPr>
        <p:spPr>
          <a:xfrm>
            <a:off x="7435850" y="11248726"/>
            <a:ext cx="6612122" cy="692497"/>
          </a:xfrm>
          <a:prstGeom prst="rect">
            <a:avLst/>
          </a:prstGeom>
          <a:noFill/>
          <a:ln>
            <a:solidFill>
              <a:schemeClr val="accent1">
                <a:shade val="50000"/>
              </a:schemeClr>
            </a:solidFill>
          </a:ln>
        </p:spPr>
        <p:txBody>
          <a:bodyPr wrap="square" tIns="91440" rtlCol="0">
            <a:spAutoFit/>
          </a:bodyPr>
          <a:lstStyle/>
          <a:p>
            <a:pPr algn="ctr"/>
            <a:r>
              <a:rPr lang="en-US" dirty="0">
                <a:latin typeface="Avenir Roman" panose="02000503020000020003" pitchFamily="2" charset="0"/>
              </a:rPr>
              <a:t>Example of JLab circuit</a:t>
            </a:r>
            <a:r>
              <a:rPr lang="en-US">
                <a:latin typeface="Avenir Roman" panose="02000503020000020003" pitchFamily="2" charset="0"/>
              </a:rPr>
              <a:t>: some compoents have nearly 2000 pins </a:t>
            </a:r>
            <a:r>
              <a:rPr lang="en-US" dirty="0">
                <a:latin typeface="Avenir Roman" panose="02000503020000020003" pitchFamily="2" charset="0"/>
              </a:rPr>
              <a:t>connected to the rest of the board throughout the 20 layers </a:t>
            </a:r>
          </a:p>
        </p:txBody>
      </p:sp>
      <p:pic>
        <p:nvPicPr>
          <p:cNvPr id="5" name="Picture 4"/>
          <p:cNvPicPr>
            <a:picLocks noChangeAspect="1"/>
          </p:cNvPicPr>
          <p:nvPr/>
        </p:nvPicPr>
        <p:blipFill>
          <a:blip r:embed="rId13"/>
          <a:stretch>
            <a:fillRect/>
          </a:stretch>
        </p:blipFill>
        <p:spPr>
          <a:xfrm>
            <a:off x="277334" y="37467251"/>
            <a:ext cx="4425111" cy="4403309"/>
          </a:xfrm>
          <a:prstGeom prst="rect">
            <a:avLst/>
          </a:prstGeom>
        </p:spPr>
      </p:pic>
      <p:pic>
        <p:nvPicPr>
          <p:cNvPr id="9" name="Picture 8"/>
          <p:cNvPicPr>
            <a:picLocks noChangeAspect="1"/>
          </p:cNvPicPr>
          <p:nvPr/>
        </p:nvPicPr>
        <p:blipFill rotWithShape="1">
          <a:blip r:embed="rId14">
            <a:extLst>
              <a:ext uri="{28A0092B-C50C-407E-A947-70E740481C1C}">
                <a14:useLocalDpi xmlns:a14="http://schemas.microsoft.com/office/drawing/2010/main" val="0"/>
              </a:ext>
            </a:extLst>
          </a:blip>
          <a:srcRect r="41130"/>
          <a:stretch/>
        </p:blipFill>
        <p:spPr>
          <a:xfrm>
            <a:off x="24899229" y="37621086"/>
            <a:ext cx="5076094" cy="4173274"/>
          </a:xfrm>
          <a:prstGeom prst="rect">
            <a:avLst/>
          </a:prstGeom>
          <a:ln>
            <a:solidFill>
              <a:srgbClr val="D2EB00"/>
            </a:solidFill>
          </a:ln>
        </p:spPr>
      </p:pic>
      <p:pic>
        <p:nvPicPr>
          <p:cNvPr id="12" name="Picture 11"/>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6321535" y="37517240"/>
            <a:ext cx="8417978" cy="4359670"/>
          </a:xfrm>
          <a:prstGeom prst="rect">
            <a:avLst/>
          </a:prstGeom>
          <a:ln>
            <a:solidFill>
              <a:srgbClr val="D2EB00"/>
            </a:solidFill>
          </a:ln>
        </p:spPr>
      </p:pic>
      <p:pic>
        <p:nvPicPr>
          <p:cNvPr id="16" name="Picture 15"/>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7699562" y="37497114"/>
            <a:ext cx="8425716" cy="5177518"/>
          </a:xfrm>
          <a:prstGeom prst="rect">
            <a:avLst/>
          </a:prstGeom>
          <a:ln w="38100">
            <a:solidFill>
              <a:srgbClr val="D2EB00"/>
            </a:solidFill>
          </a:ln>
        </p:spPr>
      </p:pic>
      <p:cxnSp>
        <p:nvCxnSpPr>
          <p:cNvPr id="20" name="Straight Connector 19"/>
          <p:cNvCxnSpPr>
            <a:cxnSpLocks/>
          </p:cNvCxnSpPr>
          <p:nvPr/>
        </p:nvCxnSpPr>
        <p:spPr>
          <a:xfrm flipH="1">
            <a:off x="7443359" y="37547271"/>
            <a:ext cx="256202" cy="1732221"/>
          </a:xfrm>
          <a:prstGeom prst="line">
            <a:avLst/>
          </a:prstGeom>
          <a:ln>
            <a:solidFill>
              <a:srgbClr val="D2EB00"/>
            </a:solidFill>
          </a:ln>
        </p:spPr>
        <p:style>
          <a:lnRef idx="3">
            <a:schemeClr val="accent1"/>
          </a:lnRef>
          <a:fillRef idx="0">
            <a:schemeClr val="accent1"/>
          </a:fillRef>
          <a:effectRef idx="2">
            <a:schemeClr val="accent1"/>
          </a:effectRef>
          <a:fontRef idx="minor">
            <a:schemeClr val="tx1"/>
          </a:fontRef>
        </p:style>
      </p:cxnSp>
      <p:cxnSp>
        <p:nvCxnSpPr>
          <p:cNvPr id="83" name="Straight Connector 82"/>
          <p:cNvCxnSpPr>
            <a:cxnSpLocks/>
          </p:cNvCxnSpPr>
          <p:nvPr/>
        </p:nvCxnSpPr>
        <p:spPr>
          <a:xfrm>
            <a:off x="7430947" y="39816911"/>
            <a:ext cx="268614" cy="2857721"/>
          </a:xfrm>
          <a:prstGeom prst="line">
            <a:avLst/>
          </a:prstGeom>
          <a:ln>
            <a:solidFill>
              <a:srgbClr val="D2EB00"/>
            </a:solidFill>
          </a:ln>
        </p:spPr>
        <p:style>
          <a:lnRef idx="3">
            <a:schemeClr val="accent1"/>
          </a:lnRef>
          <a:fillRef idx="0">
            <a:schemeClr val="accent1"/>
          </a:fillRef>
          <a:effectRef idx="2">
            <a:schemeClr val="accent1"/>
          </a:effectRef>
          <a:fontRef idx="minor">
            <a:schemeClr val="tx1"/>
          </a:fontRef>
        </p:style>
      </p:cxnSp>
      <p:cxnSp>
        <p:nvCxnSpPr>
          <p:cNvPr id="84" name="Straight Connector 83"/>
          <p:cNvCxnSpPr>
            <a:cxnSpLocks/>
          </p:cNvCxnSpPr>
          <p:nvPr/>
        </p:nvCxnSpPr>
        <p:spPr>
          <a:xfrm flipH="1">
            <a:off x="14682100" y="37604661"/>
            <a:ext cx="1613411" cy="1685964"/>
          </a:xfrm>
          <a:prstGeom prst="line">
            <a:avLst/>
          </a:prstGeom>
          <a:ln>
            <a:solidFill>
              <a:srgbClr val="D2EB00"/>
            </a:solidFill>
          </a:ln>
        </p:spPr>
        <p:style>
          <a:lnRef idx="3">
            <a:schemeClr val="accent1"/>
          </a:lnRef>
          <a:fillRef idx="0">
            <a:schemeClr val="accent1"/>
          </a:fillRef>
          <a:effectRef idx="2">
            <a:schemeClr val="accent1"/>
          </a:effectRef>
          <a:fontRef idx="minor">
            <a:schemeClr val="tx1"/>
          </a:fontRef>
        </p:style>
      </p:cxnSp>
      <p:cxnSp>
        <p:nvCxnSpPr>
          <p:cNvPr id="85" name="Straight Connector 84"/>
          <p:cNvCxnSpPr>
            <a:cxnSpLocks/>
          </p:cNvCxnSpPr>
          <p:nvPr/>
        </p:nvCxnSpPr>
        <p:spPr>
          <a:xfrm>
            <a:off x="14670067" y="40157400"/>
            <a:ext cx="1647506" cy="1708289"/>
          </a:xfrm>
          <a:prstGeom prst="line">
            <a:avLst/>
          </a:prstGeom>
          <a:ln>
            <a:solidFill>
              <a:srgbClr val="D2EB00"/>
            </a:solidFill>
          </a:ln>
        </p:spPr>
        <p:style>
          <a:lnRef idx="3">
            <a:schemeClr val="accent1"/>
          </a:lnRef>
          <a:fillRef idx="0">
            <a:schemeClr val="accent1"/>
          </a:fillRef>
          <a:effectRef idx="2">
            <a:schemeClr val="accent1"/>
          </a:effectRef>
          <a:fontRef idx="minor">
            <a:schemeClr val="tx1"/>
          </a:fontRef>
        </p:style>
      </p:cxnSp>
      <p:cxnSp>
        <p:nvCxnSpPr>
          <p:cNvPr id="89" name="Straight Connector 88"/>
          <p:cNvCxnSpPr>
            <a:cxnSpLocks/>
          </p:cNvCxnSpPr>
          <p:nvPr/>
        </p:nvCxnSpPr>
        <p:spPr>
          <a:xfrm flipV="1">
            <a:off x="20749524" y="37662114"/>
            <a:ext cx="4149705" cy="3162036"/>
          </a:xfrm>
          <a:prstGeom prst="line">
            <a:avLst/>
          </a:prstGeom>
          <a:ln>
            <a:solidFill>
              <a:srgbClr val="FFFF00"/>
            </a:solidFill>
          </a:ln>
        </p:spPr>
        <p:style>
          <a:lnRef idx="3">
            <a:schemeClr val="accent1"/>
          </a:lnRef>
          <a:fillRef idx="0">
            <a:schemeClr val="accent1"/>
          </a:fillRef>
          <a:effectRef idx="2">
            <a:schemeClr val="accent1"/>
          </a:effectRef>
          <a:fontRef idx="minor">
            <a:schemeClr val="tx1"/>
          </a:fontRef>
        </p:style>
      </p:cxnSp>
      <p:cxnSp>
        <p:nvCxnSpPr>
          <p:cNvPr id="100" name="Straight Connector 99"/>
          <p:cNvCxnSpPr>
            <a:cxnSpLocks/>
          </p:cNvCxnSpPr>
          <p:nvPr/>
        </p:nvCxnSpPr>
        <p:spPr>
          <a:xfrm>
            <a:off x="20739999" y="41233725"/>
            <a:ext cx="4195244" cy="560635"/>
          </a:xfrm>
          <a:prstGeom prst="line">
            <a:avLst/>
          </a:prstGeom>
          <a:ln>
            <a:solidFill>
              <a:srgbClr val="FFFF00"/>
            </a:solidFill>
          </a:ln>
        </p:spPr>
        <p:style>
          <a:lnRef idx="3">
            <a:schemeClr val="accent1"/>
          </a:lnRef>
          <a:fillRef idx="0">
            <a:schemeClr val="accent1"/>
          </a:fillRef>
          <a:effectRef idx="2">
            <a:schemeClr val="accent1"/>
          </a:effectRef>
          <a:fontRef idx="minor">
            <a:schemeClr val="tx1"/>
          </a:fontRef>
        </p:style>
      </p:cxnSp>
      <p:sp>
        <p:nvSpPr>
          <p:cNvPr id="53" name="Rectangle 52"/>
          <p:cNvSpPr/>
          <p:nvPr/>
        </p:nvSpPr>
        <p:spPr>
          <a:xfrm>
            <a:off x="12761056" y="39291126"/>
            <a:ext cx="1909011" cy="866274"/>
          </a:xfrm>
          <a:prstGeom prst="rect">
            <a:avLst/>
          </a:prstGeom>
          <a:noFill/>
          <a:ln>
            <a:solidFill>
              <a:srgbClr val="FFFF00"/>
            </a:solidFill>
          </a:ln>
        </p:spPr>
        <p:style>
          <a:lnRef idx="2">
            <a:schemeClr val="dk1"/>
          </a:lnRef>
          <a:fillRef idx="1001">
            <a:schemeClr val="lt1"/>
          </a:fillRef>
          <a:effectRef idx="0">
            <a:schemeClr val="dk1"/>
          </a:effectRef>
          <a:fontRef idx="minor">
            <a:schemeClr val="dk1"/>
          </a:fontRef>
        </p:style>
        <p:txBody>
          <a:bodyPr rtlCol="0" anchor="ctr"/>
          <a:lstStyle/>
          <a:p>
            <a:pPr algn="ctr"/>
            <a:endParaRPr lang="en-US">
              <a:latin typeface="Avenir Roman" panose="02000503020000020003" pitchFamily="2" charset="0"/>
            </a:endParaRPr>
          </a:p>
        </p:txBody>
      </p:sp>
      <p:sp>
        <p:nvSpPr>
          <p:cNvPr id="105" name="Rectangle 104"/>
          <p:cNvSpPr/>
          <p:nvPr/>
        </p:nvSpPr>
        <p:spPr>
          <a:xfrm>
            <a:off x="20282799" y="40824150"/>
            <a:ext cx="459917" cy="396180"/>
          </a:xfrm>
          <a:prstGeom prst="rect">
            <a:avLst/>
          </a:prstGeom>
          <a:noFill/>
          <a:ln>
            <a:solidFill>
              <a:srgbClr val="FFFF00"/>
            </a:solidFill>
          </a:ln>
        </p:spPr>
        <p:style>
          <a:lnRef idx="2">
            <a:schemeClr val="dk1"/>
          </a:lnRef>
          <a:fillRef idx="1001">
            <a:schemeClr val="lt1"/>
          </a:fillRef>
          <a:effectRef idx="0">
            <a:schemeClr val="dk1"/>
          </a:effectRef>
          <a:fontRef idx="minor">
            <a:schemeClr val="dk1"/>
          </a:fontRef>
        </p:style>
        <p:txBody>
          <a:bodyPr rtlCol="0" anchor="ctr"/>
          <a:lstStyle/>
          <a:p>
            <a:pPr algn="ctr"/>
            <a:endParaRPr lang="en-US">
              <a:latin typeface="Avenir Roman" panose="02000503020000020003" pitchFamily="2" charset="0"/>
            </a:endParaRPr>
          </a:p>
        </p:txBody>
      </p:sp>
      <p:sp>
        <p:nvSpPr>
          <p:cNvPr id="126" name="TextBox 125">
            <a:extLst>
              <a:ext uri="{FF2B5EF4-FFF2-40B4-BE49-F238E27FC236}">
                <a16:creationId xmlns:a16="http://schemas.microsoft.com/office/drawing/2014/main" id="{1392D772-51D1-9249-8E0A-45A30B167231}"/>
              </a:ext>
            </a:extLst>
          </p:cNvPr>
          <p:cNvSpPr txBox="1"/>
          <p:nvPr/>
        </p:nvSpPr>
        <p:spPr>
          <a:xfrm>
            <a:off x="4789787" y="36969617"/>
            <a:ext cx="2739541" cy="692497"/>
          </a:xfrm>
          <a:prstGeom prst="rect">
            <a:avLst/>
          </a:prstGeom>
          <a:noFill/>
          <a:ln>
            <a:solidFill>
              <a:schemeClr val="accent1">
                <a:shade val="50000"/>
              </a:schemeClr>
            </a:solidFill>
          </a:ln>
        </p:spPr>
        <p:txBody>
          <a:bodyPr wrap="square" tIns="91440" rtlCol="0">
            <a:spAutoFit/>
          </a:bodyPr>
          <a:lstStyle/>
          <a:p>
            <a:pPr algn="ctr"/>
            <a:r>
              <a:rPr lang="en-US">
                <a:latin typeface="Avenir Roman" panose="02000503020000020003" pitchFamily="2" charset="0"/>
              </a:rPr>
              <a:t>Logic Inside FPGA (Global)</a:t>
            </a:r>
            <a:endParaRPr lang="en-US" dirty="0">
              <a:latin typeface="Avenir Roman" panose="02000503020000020003" pitchFamily="2" charset="0"/>
            </a:endParaRPr>
          </a:p>
        </p:txBody>
      </p:sp>
      <p:sp>
        <p:nvSpPr>
          <p:cNvPr id="127" name="TextBox 126">
            <a:extLst>
              <a:ext uri="{FF2B5EF4-FFF2-40B4-BE49-F238E27FC236}">
                <a16:creationId xmlns:a16="http://schemas.microsoft.com/office/drawing/2014/main" id="{1392D772-51D1-9249-8E0A-45A30B167231}"/>
              </a:ext>
            </a:extLst>
          </p:cNvPr>
          <p:cNvSpPr txBox="1"/>
          <p:nvPr/>
        </p:nvSpPr>
        <p:spPr>
          <a:xfrm>
            <a:off x="7707333" y="36980078"/>
            <a:ext cx="8417943" cy="415498"/>
          </a:xfrm>
          <a:prstGeom prst="rect">
            <a:avLst/>
          </a:prstGeom>
          <a:noFill/>
          <a:ln>
            <a:solidFill>
              <a:schemeClr val="accent1">
                <a:shade val="50000"/>
              </a:schemeClr>
            </a:solidFill>
          </a:ln>
        </p:spPr>
        <p:txBody>
          <a:bodyPr wrap="square" tIns="91440" rtlCol="0">
            <a:spAutoFit/>
          </a:bodyPr>
          <a:lstStyle/>
          <a:p>
            <a:pPr algn="ctr"/>
            <a:r>
              <a:rPr lang="en-US">
                <a:latin typeface="Avenir Roman" panose="02000503020000020003" pitchFamily="2" charset="0"/>
              </a:rPr>
              <a:t>Logic Inside FPGA (1/40</a:t>
            </a:r>
            <a:r>
              <a:rPr lang="en-US" baseline="30000">
                <a:latin typeface="Avenir Roman" panose="02000503020000020003" pitchFamily="2" charset="0"/>
              </a:rPr>
              <a:t>th</a:t>
            </a:r>
            <a:r>
              <a:rPr lang="en-US">
                <a:latin typeface="Avenir Roman" panose="02000503020000020003" pitchFamily="2" charset="0"/>
              </a:rPr>
              <a:t> of chip shown): a 32bit counter</a:t>
            </a:r>
            <a:endParaRPr lang="en-US" dirty="0">
              <a:latin typeface="Avenir Roman" panose="02000503020000020003" pitchFamily="2" charset="0"/>
            </a:endParaRPr>
          </a:p>
        </p:txBody>
      </p:sp>
      <p:sp>
        <p:nvSpPr>
          <p:cNvPr id="128" name="TextBox 127">
            <a:extLst>
              <a:ext uri="{FF2B5EF4-FFF2-40B4-BE49-F238E27FC236}">
                <a16:creationId xmlns:a16="http://schemas.microsoft.com/office/drawing/2014/main" id="{1392D772-51D1-9249-8E0A-45A30B167231}"/>
              </a:ext>
            </a:extLst>
          </p:cNvPr>
          <p:cNvSpPr txBox="1"/>
          <p:nvPr/>
        </p:nvSpPr>
        <p:spPr>
          <a:xfrm>
            <a:off x="16303281" y="36983394"/>
            <a:ext cx="8420314" cy="415498"/>
          </a:xfrm>
          <a:prstGeom prst="rect">
            <a:avLst/>
          </a:prstGeom>
          <a:noFill/>
          <a:ln>
            <a:solidFill>
              <a:schemeClr val="accent1">
                <a:shade val="50000"/>
              </a:schemeClr>
            </a:solidFill>
          </a:ln>
        </p:spPr>
        <p:txBody>
          <a:bodyPr wrap="square" tIns="91440" rtlCol="0">
            <a:spAutoFit/>
          </a:bodyPr>
          <a:lstStyle/>
          <a:p>
            <a:pPr algn="ctr"/>
            <a:r>
              <a:rPr lang="en-US">
                <a:latin typeface="Avenir Roman" panose="02000503020000020003" pitchFamily="2" charset="0"/>
              </a:rPr>
              <a:t>Logic Inside FPGA (1/500</a:t>
            </a:r>
            <a:r>
              <a:rPr lang="en-US" baseline="30000">
                <a:latin typeface="Avenir Roman" panose="02000503020000020003" pitchFamily="2" charset="0"/>
              </a:rPr>
              <a:t>th</a:t>
            </a:r>
            <a:r>
              <a:rPr lang="en-US">
                <a:latin typeface="Avenir Roman" panose="02000503020000020003" pitchFamily="2" charset="0"/>
              </a:rPr>
              <a:t> of chip shown): a 32bit counter</a:t>
            </a:r>
            <a:endParaRPr lang="en-US" dirty="0">
              <a:latin typeface="Avenir Roman" panose="02000503020000020003" pitchFamily="2" charset="0"/>
            </a:endParaRPr>
          </a:p>
        </p:txBody>
      </p:sp>
      <p:sp>
        <p:nvSpPr>
          <p:cNvPr id="131" name="TextBox 130">
            <a:extLst>
              <a:ext uri="{FF2B5EF4-FFF2-40B4-BE49-F238E27FC236}">
                <a16:creationId xmlns:a16="http://schemas.microsoft.com/office/drawing/2014/main" id="{1392D772-51D1-9249-8E0A-45A30B167231}"/>
              </a:ext>
            </a:extLst>
          </p:cNvPr>
          <p:cNvSpPr txBox="1"/>
          <p:nvPr/>
        </p:nvSpPr>
        <p:spPr>
          <a:xfrm>
            <a:off x="24899229" y="36912164"/>
            <a:ext cx="5076094" cy="692497"/>
          </a:xfrm>
          <a:prstGeom prst="rect">
            <a:avLst/>
          </a:prstGeom>
          <a:noFill/>
          <a:ln>
            <a:solidFill>
              <a:schemeClr val="accent1">
                <a:shade val="50000"/>
              </a:schemeClr>
            </a:solidFill>
          </a:ln>
        </p:spPr>
        <p:txBody>
          <a:bodyPr wrap="square" tIns="91440" rtlCol="0">
            <a:spAutoFit/>
          </a:bodyPr>
          <a:lstStyle/>
          <a:p>
            <a:pPr algn="ctr"/>
            <a:r>
              <a:rPr lang="en-US">
                <a:latin typeface="Avenir Roman" panose="02000503020000020003" pitchFamily="2" charset="0"/>
              </a:rPr>
              <a:t>Logic Inside FPGA (1/86,600</a:t>
            </a:r>
            <a:r>
              <a:rPr lang="en-US" baseline="30000">
                <a:latin typeface="Avenir Roman" panose="02000503020000020003" pitchFamily="2" charset="0"/>
              </a:rPr>
              <a:t>th</a:t>
            </a:r>
            <a:r>
              <a:rPr lang="en-US">
                <a:latin typeface="Avenir Roman" panose="02000503020000020003" pitchFamily="2" charset="0"/>
              </a:rPr>
              <a:t> of chip shown): 4bit of a 32bit counter shown</a:t>
            </a:r>
            <a:endParaRPr lang="en-US" dirty="0">
              <a:latin typeface="Avenir Roman" panose="02000503020000020003" pitchFamily="2" charset="0"/>
            </a:endParaRPr>
          </a:p>
        </p:txBody>
      </p:sp>
      <p:grpSp>
        <p:nvGrpSpPr>
          <p:cNvPr id="87" name="Group 86">
            <a:extLst>
              <a:ext uri="{FF2B5EF4-FFF2-40B4-BE49-F238E27FC236}">
                <a16:creationId xmlns:a16="http://schemas.microsoft.com/office/drawing/2014/main" id="{7B82FF5F-D340-F847-9487-A645E29D3420}"/>
              </a:ext>
            </a:extLst>
          </p:cNvPr>
          <p:cNvGrpSpPr/>
          <p:nvPr/>
        </p:nvGrpSpPr>
        <p:grpSpPr>
          <a:xfrm>
            <a:off x="171000" y="12407900"/>
            <a:ext cx="13970450" cy="9356569"/>
            <a:chOff x="273050" y="4880131"/>
            <a:chExt cx="9317958" cy="9356569"/>
          </a:xfrm>
        </p:grpSpPr>
        <p:sp>
          <p:nvSpPr>
            <p:cNvPr id="88" name="Freeform 3">
              <a:extLst>
                <a:ext uri="{FF2B5EF4-FFF2-40B4-BE49-F238E27FC236}">
                  <a16:creationId xmlns:a16="http://schemas.microsoft.com/office/drawing/2014/main" id="{4BF032A1-B97F-5741-AB4C-DB8369EE3C3C}"/>
                </a:ext>
              </a:extLst>
            </p:cNvPr>
            <p:cNvSpPr/>
            <p:nvPr/>
          </p:nvSpPr>
          <p:spPr>
            <a:xfrm>
              <a:off x="273050" y="4880131"/>
              <a:ext cx="9317958" cy="629996"/>
            </a:xfrm>
            <a:custGeom>
              <a:avLst/>
              <a:gdLst>
                <a:gd name="connsiteX0" fmla="*/ 0 w 9317958"/>
                <a:gd name="connsiteY0" fmla="*/ 0 h 629996"/>
                <a:gd name="connsiteX1" fmla="*/ 9317958 w 9317958"/>
                <a:gd name="connsiteY1" fmla="*/ 0 h 629996"/>
                <a:gd name="connsiteX2" fmla="*/ 9317958 w 9317958"/>
                <a:gd name="connsiteY2" fmla="*/ 629996 h 629996"/>
                <a:gd name="connsiteX3" fmla="*/ 0 w 9317958"/>
                <a:gd name="connsiteY3" fmla="*/ 629996 h 629996"/>
                <a:gd name="connsiteX4" fmla="*/ 0 w 9317958"/>
                <a:gd name="connsiteY4" fmla="*/ 0 h 62999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317958" h="629996">
                  <a:moveTo>
                    <a:pt x="0" y="0"/>
                  </a:moveTo>
                  <a:lnTo>
                    <a:pt x="9317958" y="0"/>
                  </a:lnTo>
                  <a:lnTo>
                    <a:pt x="9317958" y="629996"/>
                  </a:lnTo>
                  <a:lnTo>
                    <a:pt x="0" y="629996"/>
                  </a:lnTo>
                  <a:lnTo>
                    <a:pt x="0" y="0"/>
                  </a:lnTo>
                </a:path>
              </a:pathLst>
            </a:cu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a:latin typeface="Avenir Roman" panose="02000503020000020003" pitchFamily="2" charset="0"/>
                  <a:cs typeface="Calibri" panose="020F0502020204030204" pitchFamily="34" charset="0"/>
                </a:rPr>
                <a:t>Inside a Printed Circuit Board (PCB)</a:t>
              </a:r>
              <a:endParaRPr lang="zh-CN" altLang="en-US" sz="3600" b="1" dirty="0">
                <a:latin typeface="Avenir Roman" panose="02000503020000020003" pitchFamily="2" charset="0"/>
                <a:cs typeface="Calibri" panose="020F0502020204030204" pitchFamily="34" charset="0"/>
              </a:endParaRPr>
            </a:p>
          </p:txBody>
        </p:sp>
        <p:sp>
          <p:nvSpPr>
            <p:cNvPr id="90" name="Rectangle 89">
              <a:extLst>
                <a:ext uri="{FF2B5EF4-FFF2-40B4-BE49-F238E27FC236}">
                  <a16:creationId xmlns:a16="http://schemas.microsoft.com/office/drawing/2014/main" id="{C0DBACD3-5CC0-A146-BC83-7E1D252E4FAC}"/>
                </a:ext>
              </a:extLst>
            </p:cNvPr>
            <p:cNvSpPr/>
            <p:nvPr/>
          </p:nvSpPr>
          <p:spPr>
            <a:xfrm>
              <a:off x="273050" y="5626100"/>
              <a:ext cx="9317958" cy="8610600"/>
            </a:xfrm>
            <a:prstGeom prst="rect">
              <a:avLst/>
            </a:prstGeom>
            <a:gradFill flip="none" rotWithShape="1">
              <a:gsLst>
                <a:gs pos="0">
                  <a:schemeClr val="bg1"/>
                </a:gs>
                <a:gs pos="100000">
                  <a:srgbClr val="E6FCFF"/>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dirty="0">
                <a:latin typeface="Avenir Roman" panose="02000503020000020003" pitchFamily="2" charset="0"/>
                <a:cs typeface="Calibri" panose="020F0502020204030204" pitchFamily="34" charset="0"/>
              </a:endParaRPr>
            </a:p>
          </p:txBody>
        </p:sp>
      </p:grpSp>
      <p:pic>
        <p:nvPicPr>
          <p:cNvPr id="24" name="Picture 23"/>
          <p:cNvPicPr>
            <a:picLocks noChangeAspect="1"/>
          </p:cNvPicPr>
          <p:nvPr/>
        </p:nvPicPr>
        <p:blipFill rotWithShape="1">
          <a:blip r:embed="rId17">
            <a:extLst>
              <a:ext uri="{28A0092B-C50C-407E-A947-70E740481C1C}">
                <a14:useLocalDpi xmlns:a14="http://schemas.microsoft.com/office/drawing/2010/main" val="0"/>
              </a:ext>
            </a:extLst>
          </a:blip>
          <a:srcRect r="1864"/>
          <a:stretch/>
        </p:blipFill>
        <p:spPr>
          <a:xfrm rot="16200000">
            <a:off x="-1023340" y="14513377"/>
            <a:ext cx="8491217" cy="5924187"/>
          </a:xfrm>
          <a:prstGeom prst="rect">
            <a:avLst/>
          </a:prstGeom>
        </p:spPr>
      </p:pic>
      <p:pic>
        <p:nvPicPr>
          <p:cNvPr id="23" name="Picture 22"/>
          <p:cNvPicPr>
            <a:picLocks noChangeAspect="1"/>
          </p:cNvPicPr>
          <p:nvPr/>
        </p:nvPicPr>
        <p:blipFill rotWithShape="1">
          <a:blip r:embed="rId18">
            <a:extLst>
              <a:ext uri="{28A0092B-C50C-407E-A947-70E740481C1C}">
                <a14:useLocalDpi xmlns:a14="http://schemas.microsoft.com/office/drawing/2010/main" val="0"/>
              </a:ext>
            </a:extLst>
          </a:blip>
          <a:srcRect l="3906" r="11476"/>
          <a:stretch/>
        </p:blipFill>
        <p:spPr>
          <a:xfrm rot="16200000">
            <a:off x="4526580" y="14933191"/>
            <a:ext cx="8480598" cy="5073940"/>
          </a:xfrm>
          <a:prstGeom prst="rect">
            <a:avLst/>
          </a:prstGeom>
        </p:spPr>
      </p:pic>
      <p:sp>
        <p:nvSpPr>
          <p:cNvPr id="102" name="TextBox 101">
            <a:extLst>
              <a:ext uri="{FF2B5EF4-FFF2-40B4-BE49-F238E27FC236}">
                <a16:creationId xmlns:a16="http://schemas.microsoft.com/office/drawing/2014/main" id="{F27369F3-F5A6-F942-9720-EBEEA38FC3CE}"/>
              </a:ext>
            </a:extLst>
          </p:cNvPr>
          <p:cNvSpPr txBox="1"/>
          <p:nvPr/>
        </p:nvSpPr>
        <p:spPr>
          <a:xfrm>
            <a:off x="11500443" y="14176323"/>
            <a:ext cx="2304179" cy="5986254"/>
          </a:xfrm>
          <a:prstGeom prst="rect">
            <a:avLst/>
          </a:prstGeom>
          <a:noFill/>
          <a:ln>
            <a:solidFill>
              <a:schemeClr val="accent1">
                <a:shade val="50000"/>
              </a:schemeClr>
            </a:solidFill>
          </a:ln>
        </p:spPr>
        <p:txBody>
          <a:bodyPr wrap="square" tIns="91440" rtlCol="0">
            <a:spAutoFit/>
          </a:bodyPr>
          <a:lstStyle/>
          <a:p>
            <a:r>
              <a:rPr lang="en-US" sz="2000" dirty="0">
                <a:latin typeface="Avenir Roman" panose="02000503020000020003" pitchFamily="2" charset="0"/>
                <a:cs typeface="Calibri" panose="020F0502020204030204" pitchFamily="34" charset="0"/>
              </a:rPr>
              <a:t>Many of our designs have many layers of copper planes and traces that deliver power and connect many signals between various integrated circuits (ICs) that are mounted on top of the PCB.</a:t>
            </a:r>
          </a:p>
          <a:p>
            <a:endParaRPr lang="en-US" sz="2000" dirty="0">
              <a:latin typeface="Avenir Roman" panose="02000503020000020003" pitchFamily="2" charset="0"/>
              <a:cs typeface="Calibri" panose="020F0502020204030204" pitchFamily="34" charset="0"/>
            </a:endParaRPr>
          </a:p>
          <a:p>
            <a:r>
              <a:rPr lang="en-US" sz="2000" dirty="0">
                <a:latin typeface="Avenir Roman" panose="02000503020000020003" pitchFamily="2" charset="0"/>
                <a:cs typeface="Calibri" panose="020F0502020204030204" pitchFamily="34" charset="0"/>
              </a:rPr>
              <a:t>Here each color represents a different layer of copper – only 8 of the 20 are shown here.</a:t>
            </a:r>
          </a:p>
        </p:txBody>
      </p:sp>
      <p:sp>
        <p:nvSpPr>
          <p:cNvPr id="27" name="Rectangle 26"/>
          <p:cNvSpPr/>
          <p:nvPr/>
        </p:nvSpPr>
        <p:spPr>
          <a:xfrm>
            <a:off x="2751273" y="14489737"/>
            <a:ext cx="1863438" cy="2947363"/>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Roman" panose="02000503020000020003" pitchFamily="2" charset="0"/>
            </a:endParaRPr>
          </a:p>
        </p:txBody>
      </p:sp>
      <p:cxnSp>
        <p:nvCxnSpPr>
          <p:cNvPr id="29" name="Straight Connector 28"/>
          <p:cNvCxnSpPr>
            <a:cxnSpLocks/>
          </p:cNvCxnSpPr>
          <p:nvPr/>
        </p:nvCxnSpPr>
        <p:spPr>
          <a:xfrm flipV="1">
            <a:off x="4614711" y="13229862"/>
            <a:ext cx="1569651" cy="1259877"/>
          </a:xfrm>
          <a:prstGeom prst="line">
            <a:avLst/>
          </a:prstGeom>
          <a:ln w="254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a:cxnSpLocks/>
          </p:cNvCxnSpPr>
          <p:nvPr/>
        </p:nvCxnSpPr>
        <p:spPr>
          <a:xfrm>
            <a:off x="4640841" y="17417228"/>
            <a:ext cx="1543521" cy="4277167"/>
          </a:xfrm>
          <a:prstGeom prst="line">
            <a:avLst/>
          </a:prstGeom>
          <a:ln w="25400">
            <a:solidFill>
              <a:srgbClr val="FFFF00"/>
            </a:solidFill>
          </a:ln>
        </p:spPr>
        <p:style>
          <a:lnRef idx="1">
            <a:schemeClr val="accent1"/>
          </a:lnRef>
          <a:fillRef idx="0">
            <a:schemeClr val="accent1"/>
          </a:fillRef>
          <a:effectRef idx="0">
            <a:schemeClr val="accent1"/>
          </a:effectRef>
          <a:fontRef idx="minor">
            <a:schemeClr val="tx1"/>
          </a:fontRef>
        </p:style>
      </p:cxnSp>
      <p:pic>
        <p:nvPicPr>
          <p:cNvPr id="99" name="Picture 98" descr="P1240002.JPG"/>
          <p:cNvPicPr>
            <a:picLocks noChangeAspect="1"/>
          </p:cNvPicPr>
          <p:nvPr/>
        </p:nvPicPr>
        <p:blipFill>
          <a:blip r:embed="rId19" cstate="print"/>
          <a:srcRect l="3637" t="4473" r="1805"/>
          <a:stretch>
            <a:fillRect/>
          </a:stretch>
        </p:blipFill>
        <p:spPr>
          <a:xfrm rot="5400000">
            <a:off x="6628489" y="24538362"/>
            <a:ext cx="4190637" cy="3634800"/>
          </a:xfrm>
          <a:prstGeom prst="rect">
            <a:avLst/>
          </a:prstGeom>
        </p:spPr>
      </p:pic>
      <p:pic>
        <p:nvPicPr>
          <p:cNvPr id="101" name="Picture 100" descr="TS_V4.JPG"/>
          <p:cNvPicPr>
            <a:picLocks noChangeAspect="1"/>
          </p:cNvPicPr>
          <p:nvPr/>
        </p:nvPicPr>
        <p:blipFill>
          <a:blip r:embed="rId20" cstate="print"/>
          <a:stretch>
            <a:fillRect/>
          </a:stretch>
        </p:blipFill>
        <p:spPr>
          <a:xfrm rot="5400000">
            <a:off x="18020503" y="30297618"/>
            <a:ext cx="4421362" cy="3998727"/>
          </a:xfrm>
          <a:prstGeom prst="rect">
            <a:avLst/>
          </a:prstGeom>
        </p:spPr>
      </p:pic>
      <p:pic>
        <p:nvPicPr>
          <p:cNvPr id="107" name="Picture 106" descr="TI_BoardPhoto.jpg"/>
          <p:cNvPicPr>
            <a:picLocks noChangeAspect="1"/>
          </p:cNvPicPr>
          <p:nvPr/>
        </p:nvPicPr>
        <p:blipFill>
          <a:blip r:embed="rId21" cstate="print"/>
          <a:stretch>
            <a:fillRect/>
          </a:stretch>
        </p:blipFill>
        <p:spPr>
          <a:xfrm rot="5400000">
            <a:off x="13880472" y="30294509"/>
            <a:ext cx="4212761" cy="4257793"/>
          </a:xfrm>
          <a:prstGeom prst="rect">
            <a:avLst/>
          </a:prstGeom>
        </p:spPr>
      </p:pic>
      <p:pic>
        <p:nvPicPr>
          <p:cNvPr id="109" name="Picture 108"/>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rot="16200000">
            <a:off x="14349295" y="24404456"/>
            <a:ext cx="4390733" cy="3644983"/>
          </a:xfrm>
          <a:prstGeom prst="rect">
            <a:avLst/>
          </a:prstGeom>
        </p:spPr>
      </p:pic>
      <p:pic>
        <p:nvPicPr>
          <p:cNvPr id="111" name="Picture 3"/>
          <p:cNvPicPr>
            <a:picLocks noChangeAspect="1" noChangeArrowheads="1"/>
          </p:cNvPicPr>
          <p:nvPr/>
        </p:nvPicPr>
        <p:blipFill>
          <a:blip r:embed="rId23" cstate="print">
            <a:extLst>
              <a:ext uri="{28A0092B-C50C-407E-A947-70E740481C1C}">
                <a14:useLocalDpi xmlns:a14="http://schemas.microsoft.com/office/drawing/2010/main" val="0"/>
              </a:ext>
            </a:extLst>
          </a:blip>
          <a:stretch>
            <a:fillRect/>
          </a:stretch>
        </p:blipFill>
        <p:spPr bwMode="auto">
          <a:xfrm rot="5400000">
            <a:off x="5402269" y="30350707"/>
            <a:ext cx="4212758" cy="414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3" name="Picture 112"/>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18624500" y="24276570"/>
            <a:ext cx="3606050" cy="4169138"/>
          </a:xfrm>
          <a:prstGeom prst="rect">
            <a:avLst/>
          </a:prstGeom>
        </p:spPr>
      </p:pic>
      <p:pic>
        <p:nvPicPr>
          <p:cNvPr id="114" name="Picture 113"/>
          <p:cNvPicPr>
            <a:picLocks noChangeAspect="1"/>
          </p:cNvPicPr>
          <p:nvPr/>
        </p:nvPicPr>
        <p:blipFill rotWithShape="1">
          <a:blip r:embed="rId25" cstate="print">
            <a:extLst>
              <a:ext uri="{28A0092B-C50C-407E-A947-70E740481C1C}">
                <a14:useLocalDpi xmlns:a14="http://schemas.microsoft.com/office/drawing/2010/main" val="0"/>
              </a:ext>
            </a:extLst>
          </a:blip>
          <a:srcRect t="7048"/>
          <a:stretch/>
        </p:blipFill>
        <p:spPr>
          <a:xfrm>
            <a:off x="10819337" y="24034486"/>
            <a:ext cx="3638814" cy="4411222"/>
          </a:xfrm>
          <a:prstGeom prst="rect">
            <a:avLst/>
          </a:prstGeom>
        </p:spPr>
      </p:pic>
      <p:pic>
        <p:nvPicPr>
          <p:cNvPr id="117" name="Picture 116" descr="SD_Rev02.JPG"/>
          <p:cNvPicPr>
            <a:picLocks noChangeAspect="1"/>
          </p:cNvPicPr>
          <p:nvPr/>
        </p:nvPicPr>
        <p:blipFill>
          <a:blip r:embed="rId26" cstate="print"/>
          <a:srcRect l="6579" t="10345" r="10526" b="3448"/>
          <a:stretch>
            <a:fillRect/>
          </a:stretch>
        </p:blipFill>
        <p:spPr>
          <a:xfrm rot="5400000">
            <a:off x="9716920" y="30550556"/>
            <a:ext cx="4212758" cy="3745702"/>
          </a:xfrm>
          <a:prstGeom prst="rect">
            <a:avLst/>
          </a:prstGeom>
        </p:spPr>
      </p:pic>
      <p:pic>
        <p:nvPicPr>
          <p:cNvPr id="118" name="Picture 117"/>
          <p:cNvPicPr>
            <a:picLocks noChangeAspect="1"/>
          </p:cNvPicPr>
          <p:nvPr/>
        </p:nvPicPr>
        <p:blipFill rotWithShape="1">
          <a:blip r:embed="rId27" cstate="print">
            <a:extLst>
              <a:ext uri="{28A0092B-C50C-407E-A947-70E740481C1C}">
                <a14:useLocalDpi xmlns:a14="http://schemas.microsoft.com/office/drawing/2010/main" val="0"/>
              </a:ext>
            </a:extLst>
          </a:blip>
          <a:srcRect l="8796" r="12500"/>
          <a:stretch/>
        </p:blipFill>
        <p:spPr>
          <a:xfrm rot="5400000">
            <a:off x="675049" y="29910746"/>
            <a:ext cx="4190636" cy="5003195"/>
          </a:xfrm>
          <a:prstGeom prst="rect">
            <a:avLst/>
          </a:prstGeom>
        </p:spPr>
      </p:pic>
      <p:sp>
        <p:nvSpPr>
          <p:cNvPr id="133" name="TextBox 132">
            <a:extLst>
              <a:ext uri="{FF2B5EF4-FFF2-40B4-BE49-F238E27FC236}">
                <a16:creationId xmlns:a16="http://schemas.microsoft.com/office/drawing/2014/main" id="{851AAD47-B8C6-0A41-9369-E0726451835A}"/>
              </a:ext>
            </a:extLst>
          </p:cNvPr>
          <p:cNvSpPr txBox="1"/>
          <p:nvPr/>
        </p:nvSpPr>
        <p:spPr>
          <a:xfrm>
            <a:off x="6906408" y="22681977"/>
            <a:ext cx="3634800" cy="1523494"/>
          </a:xfrm>
          <a:prstGeom prst="rect">
            <a:avLst/>
          </a:prstGeom>
          <a:noFill/>
          <a:ln>
            <a:solidFill>
              <a:schemeClr val="accent1">
                <a:shade val="50000"/>
              </a:schemeClr>
            </a:solidFill>
          </a:ln>
        </p:spPr>
        <p:txBody>
          <a:bodyPr wrap="square" tIns="91440" rtlCol="0">
            <a:spAutoFit/>
          </a:bodyPr>
          <a:lstStyle/>
          <a:p>
            <a:pPr algn="ctr"/>
            <a:r>
              <a:rPr lang="en-US" b="1" dirty="0">
                <a:latin typeface="Avenir Roman" panose="02000503020000020003" pitchFamily="2" charset="0"/>
              </a:rPr>
              <a:t>FADC250</a:t>
            </a:r>
          </a:p>
          <a:p>
            <a:pPr algn="ctr"/>
            <a:r>
              <a:rPr lang="en-US" dirty="0">
                <a:latin typeface="Avenir Roman" panose="02000503020000020003" pitchFamily="2" charset="0"/>
              </a:rPr>
              <a:t>16 channel, 12bit Flash ADC</a:t>
            </a:r>
          </a:p>
          <a:p>
            <a:pPr algn="ctr"/>
            <a:r>
              <a:rPr lang="en-US" dirty="0">
                <a:latin typeface="Avenir Roman" panose="02000503020000020003" pitchFamily="2" charset="0"/>
              </a:rPr>
              <a:t>250MHz Sample rate</a:t>
            </a:r>
          </a:p>
          <a:p>
            <a:pPr algn="ctr"/>
            <a:r>
              <a:rPr lang="en-US" dirty="0">
                <a:latin typeface="Avenir Roman" panose="02000503020000020003" pitchFamily="2" charset="0"/>
              </a:rPr>
              <a:t>200MB/s VME Readout</a:t>
            </a:r>
          </a:p>
          <a:p>
            <a:pPr algn="ctr"/>
            <a:r>
              <a:rPr lang="en-US" dirty="0">
                <a:latin typeface="Avenir Roman" panose="02000503020000020003" pitchFamily="2" charset="0"/>
              </a:rPr>
              <a:t>20Gb/s Trigger Serial Link</a:t>
            </a:r>
          </a:p>
        </p:txBody>
      </p:sp>
      <p:sp>
        <p:nvSpPr>
          <p:cNvPr id="134" name="TextBox 133">
            <a:extLst>
              <a:ext uri="{FF2B5EF4-FFF2-40B4-BE49-F238E27FC236}">
                <a16:creationId xmlns:a16="http://schemas.microsoft.com/office/drawing/2014/main" id="{851AAD47-B8C6-0A41-9369-E0726451835A}"/>
              </a:ext>
            </a:extLst>
          </p:cNvPr>
          <p:cNvSpPr txBox="1"/>
          <p:nvPr/>
        </p:nvSpPr>
        <p:spPr>
          <a:xfrm>
            <a:off x="10823351" y="22681977"/>
            <a:ext cx="3634800" cy="1246495"/>
          </a:xfrm>
          <a:prstGeom prst="rect">
            <a:avLst/>
          </a:prstGeom>
          <a:noFill/>
          <a:ln>
            <a:solidFill>
              <a:schemeClr val="accent1">
                <a:shade val="50000"/>
              </a:schemeClr>
            </a:solidFill>
          </a:ln>
        </p:spPr>
        <p:txBody>
          <a:bodyPr wrap="square" tIns="91440" rtlCol="0">
            <a:spAutoFit/>
          </a:bodyPr>
          <a:lstStyle/>
          <a:p>
            <a:pPr algn="ctr"/>
            <a:r>
              <a:rPr lang="en-US" b="1" dirty="0">
                <a:latin typeface="Avenir Roman" panose="02000503020000020003" pitchFamily="2" charset="0"/>
              </a:rPr>
              <a:t>VSCM</a:t>
            </a:r>
            <a:endParaRPr lang="en-US" dirty="0">
              <a:latin typeface="Avenir Roman" panose="02000503020000020003" pitchFamily="2" charset="0"/>
            </a:endParaRPr>
          </a:p>
          <a:p>
            <a:pPr algn="ctr"/>
            <a:r>
              <a:rPr lang="en-US" dirty="0">
                <a:latin typeface="Avenir Roman" panose="02000503020000020003" pitchFamily="2" charset="0"/>
              </a:rPr>
              <a:t>1024 channel SVT readout</a:t>
            </a:r>
          </a:p>
          <a:p>
            <a:pPr algn="ctr"/>
            <a:r>
              <a:rPr lang="en-US" dirty="0">
                <a:latin typeface="Avenir Roman" panose="02000503020000020003" pitchFamily="2" charset="0"/>
              </a:rPr>
              <a:t>6.72Gb/s SVT stream input</a:t>
            </a:r>
          </a:p>
          <a:p>
            <a:pPr algn="ctr"/>
            <a:r>
              <a:rPr lang="en-US" dirty="0">
                <a:latin typeface="Avenir Roman" panose="02000503020000020003" pitchFamily="2" charset="0"/>
              </a:rPr>
              <a:t>200MB/s VME Readout</a:t>
            </a:r>
          </a:p>
        </p:txBody>
      </p:sp>
      <p:sp>
        <p:nvSpPr>
          <p:cNvPr id="135" name="TextBox 134">
            <a:extLst>
              <a:ext uri="{FF2B5EF4-FFF2-40B4-BE49-F238E27FC236}">
                <a16:creationId xmlns:a16="http://schemas.microsoft.com/office/drawing/2014/main" id="{851AAD47-B8C6-0A41-9369-E0726451835A}"/>
              </a:ext>
            </a:extLst>
          </p:cNvPr>
          <p:cNvSpPr txBox="1"/>
          <p:nvPr/>
        </p:nvSpPr>
        <p:spPr>
          <a:xfrm>
            <a:off x="14709551" y="22681977"/>
            <a:ext cx="3634800" cy="1246495"/>
          </a:xfrm>
          <a:prstGeom prst="rect">
            <a:avLst/>
          </a:prstGeom>
          <a:noFill/>
          <a:ln>
            <a:solidFill>
              <a:schemeClr val="accent1">
                <a:shade val="50000"/>
              </a:schemeClr>
            </a:solidFill>
          </a:ln>
        </p:spPr>
        <p:txBody>
          <a:bodyPr wrap="square" tIns="91440" rtlCol="0">
            <a:spAutoFit/>
          </a:bodyPr>
          <a:lstStyle/>
          <a:p>
            <a:pPr algn="ctr"/>
            <a:r>
              <a:rPr lang="en-US" b="1" dirty="0">
                <a:latin typeface="Avenir Roman" panose="02000503020000020003" pitchFamily="2" charset="0"/>
              </a:rPr>
              <a:t>RICHFPGA</a:t>
            </a:r>
            <a:endParaRPr lang="en-US" dirty="0">
              <a:latin typeface="Avenir Roman" panose="02000503020000020003" pitchFamily="2" charset="0"/>
            </a:endParaRPr>
          </a:p>
          <a:p>
            <a:pPr algn="ctr"/>
            <a:r>
              <a:rPr lang="en-US" dirty="0">
                <a:latin typeface="Avenir Roman" panose="02000503020000020003" pitchFamily="2" charset="0"/>
              </a:rPr>
              <a:t>192 Channel</a:t>
            </a:r>
          </a:p>
          <a:p>
            <a:pPr algn="ctr"/>
            <a:r>
              <a:rPr lang="en-US" dirty="0">
                <a:latin typeface="Avenir Roman" panose="02000503020000020003" pitchFamily="2" charset="0"/>
              </a:rPr>
              <a:t>1ns time-to-digital Converter</a:t>
            </a:r>
          </a:p>
          <a:p>
            <a:pPr algn="ctr"/>
            <a:r>
              <a:rPr lang="en-US" dirty="0">
                <a:latin typeface="Avenir Roman" panose="02000503020000020003" pitchFamily="2" charset="0"/>
              </a:rPr>
              <a:t>2.5Gb/s optical Readout</a:t>
            </a:r>
          </a:p>
        </p:txBody>
      </p:sp>
      <p:sp>
        <p:nvSpPr>
          <p:cNvPr id="136" name="TextBox 135">
            <a:extLst>
              <a:ext uri="{FF2B5EF4-FFF2-40B4-BE49-F238E27FC236}">
                <a16:creationId xmlns:a16="http://schemas.microsoft.com/office/drawing/2014/main" id="{851AAD47-B8C6-0A41-9369-E0726451835A}"/>
              </a:ext>
            </a:extLst>
          </p:cNvPr>
          <p:cNvSpPr txBox="1"/>
          <p:nvPr/>
        </p:nvSpPr>
        <p:spPr>
          <a:xfrm>
            <a:off x="18595751" y="22681977"/>
            <a:ext cx="3634800" cy="1523494"/>
          </a:xfrm>
          <a:prstGeom prst="rect">
            <a:avLst/>
          </a:prstGeom>
          <a:noFill/>
          <a:ln>
            <a:solidFill>
              <a:schemeClr val="accent1">
                <a:shade val="50000"/>
              </a:schemeClr>
            </a:solidFill>
          </a:ln>
        </p:spPr>
        <p:txBody>
          <a:bodyPr wrap="square" tIns="91440" rtlCol="0">
            <a:spAutoFit/>
          </a:bodyPr>
          <a:lstStyle/>
          <a:p>
            <a:pPr algn="ctr"/>
            <a:r>
              <a:rPr lang="en-US" b="1" dirty="0">
                <a:latin typeface="Avenir Roman" panose="02000503020000020003" pitchFamily="2" charset="0"/>
              </a:rPr>
              <a:t>DCRB</a:t>
            </a:r>
            <a:endParaRPr lang="en-US" dirty="0">
              <a:latin typeface="Avenir Roman" panose="02000503020000020003" pitchFamily="2" charset="0"/>
            </a:endParaRPr>
          </a:p>
          <a:p>
            <a:pPr algn="ctr"/>
            <a:r>
              <a:rPr lang="en-US" dirty="0">
                <a:latin typeface="Avenir Roman" panose="02000503020000020003" pitchFamily="2" charset="0"/>
              </a:rPr>
              <a:t>96 Channel</a:t>
            </a:r>
          </a:p>
          <a:p>
            <a:pPr algn="ctr"/>
            <a:r>
              <a:rPr lang="en-US" dirty="0">
                <a:latin typeface="Avenir Roman" panose="02000503020000020003" pitchFamily="2" charset="0"/>
              </a:rPr>
              <a:t>Amplifier &amp; Discriminator</a:t>
            </a:r>
          </a:p>
          <a:p>
            <a:pPr algn="ctr"/>
            <a:r>
              <a:rPr lang="en-US" dirty="0">
                <a:latin typeface="Avenir Roman" panose="02000503020000020003" pitchFamily="2" charset="0"/>
              </a:rPr>
              <a:t>1ns time-to-digital Converter</a:t>
            </a:r>
          </a:p>
          <a:p>
            <a:pPr algn="ctr"/>
            <a:r>
              <a:rPr lang="en-US" dirty="0">
                <a:latin typeface="Avenir Roman" panose="02000503020000020003" pitchFamily="2" charset="0"/>
              </a:rPr>
              <a:t>200MB/s VME Readout</a:t>
            </a:r>
          </a:p>
        </p:txBody>
      </p:sp>
      <p:sp>
        <p:nvSpPr>
          <p:cNvPr id="137" name="TextBox 136">
            <a:extLst>
              <a:ext uri="{FF2B5EF4-FFF2-40B4-BE49-F238E27FC236}">
                <a16:creationId xmlns:a16="http://schemas.microsoft.com/office/drawing/2014/main" id="{851AAD47-B8C6-0A41-9369-E0726451835A}"/>
              </a:ext>
            </a:extLst>
          </p:cNvPr>
          <p:cNvSpPr txBox="1"/>
          <p:nvPr/>
        </p:nvSpPr>
        <p:spPr>
          <a:xfrm>
            <a:off x="260174" y="28716825"/>
            <a:ext cx="5011791" cy="1523494"/>
          </a:xfrm>
          <a:prstGeom prst="rect">
            <a:avLst/>
          </a:prstGeom>
          <a:noFill/>
          <a:ln>
            <a:solidFill>
              <a:schemeClr val="accent1">
                <a:shade val="50000"/>
              </a:schemeClr>
            </a:solidFill>
          </a:ln>
        </p:spPr>
        <p:txBody>
          <a:bodyPr wrap="square" tIns="91440" rtlCol="0">
            <a:spAutoFit/>
          </a:bodyPr>
          <a:lstStyle/>
          <a:p>
            <a:pPr algn="ctr"/>
            <a:r>
              <a:rPr lang="en-US" b="1" dirty="0">
                <a:latin typeface="Avenir Roman" panose="02000503020000020003" pitchFamily="2" charset="0"/>
              </a:rPr>
              <a:t>VTP</a:t>
            </a:r>
          </a:p>
          <a:p>
            <a:pPr algn="ctr"/>
            <a:r>
              <a:rPr lang="en-US" dirty="0">
                <a:latin typeface="Avenir Roman" panose="02000503020000020003" pitchFamily="2" charset="0"/>
              </a:rPr>
              <a:t>16 Payload Ports 34Gb/s = 544Gb/s </a:t>
            </a:r>
          </a:p>
          <a:p>
            <a:pPr algn="ctr"/>
            <a:r>
              <a:rPr lang="en-US" dirty="0">
                <a:latin typeface="Avenir Roman" panose="02000503020000020003" pitchFamily="2" charset="0"/>
              </a:rPr>
              <a:t>4 Fiber Ports 34Gb/s each, 1 40Gb/s</a:t>
            </a:r>
          </a:p>
          <a:p>
            <a:pPr algn="ctr"/>
            <a:r>
              <a:rPr lang="en-US" dirty="0">
                <a:latin typeface="Avenir Roman" panose="02000503020000020003" pitchFamily="2" charset="0"/>
              </a:rPr>
              <a:t>4GB DDR3 SDRAM 200Gbps</a:t>
            </a:r>
          </a:p>
          <a:p>
            <a:pPr algn="ctr"/>
            <a:r>
              <a:rPr lang="en-US" dirty="0">
                <a:latin typeface="Avenir Roman" panose="02000503020000020003" pitchFamily="2" charset="0"/>
              </a:rPr>
              <a:t>1GHz Dual Core ARM Processor</a:t>
            </a:r>
          </a:p>
        </p:txBody>
      </p:sp>
      <p:sp>
        <p:nvSpPr>
          <p:cNvPr id="138" name="TextBox 137">
            <a:extLst>
              <a:ext uri="{FF2B5EF4-FFF2-40B4-BE49-F238E27FC236}">
                <a16:creationId xmlns:a16="http://schemas.microsoft.com/office/drawing/2014/main" id="{851AAD47-B8C6-0A41-9369-E0726451835A}"/>
              </a:ext>
            </a:extLst>
          </p:cNvPr>
          <p:cNvSpPr txBox="1"/>
          <p:nvPr/>
        </p:nvSpPr>
        <p:spPr>
          <a:xfrm>
            <a:off x="5435950" y="28716825"/>
            <a:ext cx="4145399" cy="1523494"/>
          </a:xfrm>
          <a:prstGeom prst="rect">
            <a:avLst/>
          </a:prstGeom>
          <a:noFill/>
          <a:ln>
            <a:solidFill>
              <a:schemeClr val="accent1">
                <a:shade val="50000"/>
              </a:schemeClr>
            </a:solidFill>
          </a:ln>
        </p:spPr>
        <p:txBody>
          <a:bodyPr wrap="square" tIns="91440" rtlCol="0">
            <a:spAutoFit/>
          </a:bodyPr>
          <a:lstStyle/>
          <a:p>
            <a:pPr algn="ctr"/>
            <a:r>
              <a:rPr lang="en-US" b="1">
                <a:latin typeface="Avenir Roman" panose="02000503020000020003" pitchFamily="2" charset="0"/>
              </a:rPr>
              <a:t>SSP</a:t>
            </a:r>
          </a:p>
          <a:p>
            <a:pPr algn="ctr"/>
            <a:r>
              <a:rPr lang="en-US">
                <a:latin typeface="Avenir Roman" panose="02000503020000020003" pitchFamily="2" charset="0"/>
              </a:rPr>
              <a:t>8 Fiber Ports 25Gb/s each</a:t>
            </a:r>
          </a:p>
          <a:p>
            <a:pPr algn="ctr"/>
            <a:r>
              <a:rPr lang="en-US">
                <a:latin typeface="Avenir Roman" panose="02000503020000020003" pitchFamily="2" charset="0"/>
              </a:rPr>
              <a:t>1 Payload Port 20Gb/s</a:t>
            </a:r>
          </a:p>
          <a:p>
            <a:pPr algn="ctr"/>
            <a:r>
              <a:rPr lang="en-US">
                <a:latin typeface="Avenir Roman" panose="02000503020000020003" pitchFamily="2" charset="0"/>
              </a:rPr>
              <a:t>4GB DDR2 SDRAM</a:t>
            </a:r>
          </a:p>
          <a:p>
            <a:pPr algn="ctr"/>
            <a:r>
              <a:rPr lang="en-US">
                <a:latin typeface="Avenir Roman" panose="02000503020000020003" pitchFamily="2" charset="0"/>
              </a:rPr>
              <a:t>200MB/s VME Readout</a:t>
            </a:r>
          </a:p>
        </p:txBody>
      </p:sp>
      <p:sp>
        <p:nvSpPr>
          <p:cNvPr id="139" name="TextBox 138">
            <a:extLst>
              <a:ext uri="{FF2B5EF4-FFF2-40B4-BE49-F238E27FC236}">
                <a16:creationId xmlns:a16="http://schemas.microsoft.com/office/drawing/2014/main" id="{851AAD47-B8C6-0A41-9369-E0726451835A}"/>
              </a:ext>
            </a:extLst>
          </p:cNvPr>
          <p:cNvSpPr txBox="1"/>
          <p:nvPr/>
        </p:nvSpPr>
        <p:spPr>
          <a:xfrm>
            <a:off x="9950450" y="28716825"/>
            <a:ext cx="3745701" cy="1523494"/>
          </a:xfrm>
          <a:prstGeom prst="rect">
            <a:avLst/>
          </a:prstGeom>
          <a:noFill/>
          <a:ln>
            <a:solidFill>
              <a:schemeClr val="accent1">
                <a:shade val="50000"/>
              </a:schemeClr>
            </a:solidFill>
          </a:ln>
        </p:spPr>
        <p:txBody>
          <a:bodyPr wrap="square" tIns="91440" rtlCol="0">
            <a:spAutoFit/>
          </a:bodyPr>
          <a:lstStyle/>
          <a:p>
            <a:pPr algn="ctr"/>
            <a:r>
              <a:rPr lang="en-US" b="1">
                <a:latin typeface="Avenir Roman" panose="02000503020000020003" pitchFamily="2" charset="0"/>
              </a:rPr>
              <a:t>SD</a:t>
            </a:r>
          </a:p>
          <a:p>
            <a:pPr algn="ctr"/>
            <a:r>
              <a:rPr lang="en-US">
                <a:latin typeface="Avenir Roman" panose="02000503020000020003" pitchFamily="2" charset="0"/>
              </a:rPr>
              <a:t>16 Payload Port Fanout</a:t>
            </a:r>
          </a:p>
          <a:p>
            <a:pPr algn="ctr"/>
            <a:r>
              <a:rPr lang="en-US">
                <a:latin typeface="Avenir Roman" panose="02000503020000020003" pitchFamily="2" charset="0"/>
              </a:rPr>
              <a:t>Clock/Trigger/Sync</a:t>
            </a:r>
          </a:p>
          <a:p>
            <a:pPr algn="ctr"/>
            <a:r>
              <a:rPr lang="en-US">
                <a:latin typeface="Avenir Roman" panose="02000503020000020003" pitchFamily="2" charset="0"/>
              </a:rPr>
              <a:t>Low Jitter PLL (&lt;1ps)</a:t>
            </a:r>
          </a:p>
          <a:p>
            <a:pPr algn="ctr"/>
            <a:r>
              <a:rPr lang="en-US">
                <a:latin typeface="Avenir Roman" panose="02000503020000020003" pitchFamily="2" charset="0"/>
              </a:rPr>
              <a:t>Low Jitter Clock Distribution</a:t>
            </a:r>
          </a:p>
        </p:txBody>
      </p:sp>
      <p:sp>
        <p:nvSpPr>
          <p:cNvPr id="140" name="TextBox 139">
            <a:extLst>
              <a:ext uri="{FF2B5EF4-FFF2-40B4-BE49-F238E27FC236}">
                <a16:creationId xmlns:a16="http://schemas.microsoft.com/office/drawing/2014/main" id="{851AAD47-B8C6-0A41-9369-E0726451835A}"/>
              </a:ext>
            </a:extLst>
          </p:cNvPr>
          <p:cNvSpPr txBox="1"/>
          <p:nvPr/>
        </p:nvSpPr>
        <p:spPr>
          <a:xfrm>
            <a:off x="13857958" y="28716825"/>
            <a:ext cx="4257793" cy="1523494"/>
          </a:xfrm>
          <a:prstGeom prst="rect">
            <a:avLst/>
          </a:prstGeom>
          <a:noFill/>
          <a:ln>
            <a:solidFill>
              <a:schemeClr val="accent1">
                <a:shade val="50000"/>
              </a:schemeClr>
            </a:solidFill>
          </a:ln>
        </p:spPr>
        <p:txBody>
          <a:bodyPr wrap="square" tIns="91440" rtlCol="0">
            <a:spAutoFit/>
          </a:bodyPr>
          <a:lstStyle/>
          <a:p>
            <a:pPr algn="ctr"/>
            <a:r>
              <a:rPr lang="en-US" b="1">
                <a:latin typeface="Avenir Roman" panose="02000503020000020003" pitchFamily="2" charset="0"/>
              </a:rPr>
              <a:t>TI/TD</a:t>
            </a:r>
          </a:p>
          <a:p>
            <a:pPr algn="ctr"/>
            <a:r>
              <a:rPr lang="en-US">
                <a:latin typeface="Avenir Roman" panose="02000503020000020003" pitchFamily="2" charset="0"/>
              </a:rPr>
              <a:t>8 Fiber Port Optical Fanout</a:t>
            </a:r>
          </a:p>
          <a:p>
            <a:pPr algn="ctr"/>
            <a:r>
              <a:rPr lang="en-US">
                <a:latin typeface="Avenir Roman" panose="02000503020000020003" pitchFamily="2" charset="0"/>
              </a:rPr>
              <a:t>Clock/Trigger/Sync</a:t>
            </a:r>
          </a:p>
          <a:p>
            <a:pPr algn="ctr"/>
            <a:r>
              <a:rPr lang="en-US">
                <a:latin typeface="Avenir Roman" panose="02000503020000020003" pitchFamily="2" charset="0"/>
              </a:rPr>
              <a:t>Low Jitter Clock Distribution (&lt;3ps)</a:t>
            </a:r>
          </a:p>
          <a:p>
            <a:pPr algn="ctr"/>
            <a:endParaRPr lang="en-US">
              <a:latin typeface="Avenir Roman" panose="02000503020000020003" pitchFamily="2" charset="0"/>
            </a:endParaRPr>
          </a:p>
        </p:txBody>
      </p:sp>
      <p:sp>
        <p:nvSpPr>
          <p:cNvPr id="141" name="TextBox 140">
            <a:extLst>
              <a:ext uri="{FF2B5EF4-FFF2-40B4-BE49-F238E27FC236}">
                <a16:creationId xmlns:a16="http://schemas.microsoft.com/office/drawing/2014/main" id="{851AAD47-B8C6-0A41-9369-E0726451835A}"/>
              </a:ext>
            </a:extLst>
          </p:cNvPr>
          <p:cNvSpPr txBox="1"/>
          <p:nvPr/>
        </p:nvSpPr>
        <p:spPr>
          <a:xfrm>
            <a:off x="18231822" y="28716825"/>
            <a:ext cx="3998727" cy="1246495"/>
          </a:xfrm>
          <a:prstGeom prst="rect">
            <a:avLst/>
          </a:prstGeom>
          <a:noFill/>
          <a:ln>
            <a:solidFill>
              <a:schemeClr val="accent1">
                <a:shade val="50000"/>
              </a:schemeClr>
            </a:solidFill>
          </a:ln>
        </p:spPr>
        <p:txBody>
          <a:bodyPr wrap="square" tIns="91440" rtlCol="0">
            <a:spAutoFit/>
          </a:bodyPr>
          <a:lstStyle/>
          <a:p>
            <a:pPr algn="ctr"/>
            <a:r>
              <a:rPr lang="en-US" b="1">
                <a:latin typeface="Avenir Roman" panose="02000503020000020003" pitchFamily="2" charset="0"/>
              </a:rPr>
              <a:t>TS</a:t>
            </a:r>
          </a:p>
          <a:p>
            <a:pPr algn="ctr"/>
            <a:r>
              <a:rPr lang="en-US">
                <a:latin typeface="Avenir Roman" panose="02000503020000020003" pitchFamily="2" charset="0"/>
              </a:rPr>
              <a:t>Global Oscillator (250MHz)</a:t>
            </a:r>
          </a:p>
          <a:p>
            <a:pPr algn="ctr"/>
            <a:r>
              <a:rPr lang="en-US">
                <a:latin typeface="Avenir Roman" panose="02000503020000020003" pitchFamily="2" charset="0"/>
              </a:rPr>
              <a:t>64 Trigger Inputs</a:t>
            </a:r>
          </a:p>
          <a:p>
            <a:pPr algn="ctr"/>
            <a:endParaRPr lang="en-US">
              <a:latin typeface="Avenir Roman" panose="02000503020000020003" pitchFamily="2" charset="0"/>
            </a:endParaRPr>
          </a:p>
        </p:txBody>
      </p:sp>
      <p:sp>
        <p:nvSpPr>
          <p:cNvPr id="7" name="Right Brace 6"/>
          <p:cNvSpPr/>
          <p:nvPr/>
        </p:nvSpPr>
        <p:spPr>
          <a:xfrm rot="5400000">
            <a:off x="15805176" y="28424699"/>
            <a:ext cx="512650" cy="12374503"/>
          </a:xfrm>
          <a:prstGeom prst="rightBrace">
            <a:avLst/>
          </a:prstGeom>
          <a:ln w="2540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Avenir Roman" panose="02000503020000020003" pitchFamily="2" charset="0"/>
            </a:endParaRPr>
          </a:p>
        </p:txBody>
      </p:sp>
      <p:sp>
        <p:nvSpPr>
          <p:cNvPr id="142" name="TextBox 141">
            <a:extLst>
              <a:ext uri="{FF2B5EF4-FFF2-40B4-BE49-F238E27FC236}">
                <a16:creationId xmlns:a16="http://schemas.microsoft.com/office/drawing/2014/main" id="{851AAD47-B8C6-0A41-9369-E0726451835A}"/>
              </a:ext>
            </a:extLst>
          </p:cNvPr>
          <p:cNvSpPr txBox="1"/>
          <p:nvPr/>
        </p:nvSpPr>
        <p:spPr>
          <a:xfrm>
            <a:off x="9950450" y="34869713"/>
            <a:ext cx="12280099" cy="969496"/>
          </a:xfrm>
          <a:prstGeom prst="rect">
            <a:avLst/>
          </a:prstGeom>
          <a:noFill/>
          <a:ln>
            <a:solidFill>
              <a:schemeClr val="accent1">
                <a:shade val="50000"/>
              </a:schemeClr>
            </a:solidFill>
          </a:ln>
        </p:spPr>
        <p:txBody>
          <a:bodyPr wrap="square" tIns="91440" rtlCol="0">
            <a:spAutoFit/>
          </a:bodyPr>
          <a:lstStyle/>
          <a:p>
            <a:pPr algn="ctr"/>
            <a:r>
              <a:rPr lang="en-US" b="1">
                <a:latin typeface="Avenir Roman" panose="02000503020000020003" pitchFamily="2" charset="0"/>
              </a:rPr>
              <a:t>Trigger &amp; Clock Distribution Modules</a:t>
            </a:r>
          </a:p>
          <a:p>
            <a:pPr algn="ctr"/>
            <a:r>
              <a:rPr lang="en-US">
                <a:latin typeface="Avenir Roman" panose="02000503020000020003" pitchFamily="2" charset="0"/>
              </a:rPr>
              <a:t>SD &amp; TI used in all DAQ readout crates</a:t>
            </a:r>
          </a:p>
          <a:p>
            <a:pPr algn="ctr"/>
            <a:r>
              <a:rPr lang="en-US">
                <a:latin typeface="Avenir Roman" panose="02000503020000020003" pitchFamily="2" charset="0"/>
              </a:rPr>
              <a:t>TS is the Trigger Supervisor, which tells all crates when to readout events</a:t>
            </a:r>
          </a:p>
        </p:txBody>
      </p:sp>
      <p:sp>
        <p:nvSpPr>
          <p:cNvPr id="143" name="Right Brace 142"/>
          <p:cNvSpPr/>
          <p:nvPr/>
        </p:nvSpPr>
        <p:spPr>
          <a:xfrm rot="5400000">
            <a:off x="4703024" y="29999725"/>
            <a:ext cx="512649" cy="9372600"/>
          </a:xfrm>
          <a:prstGeom prst="rightBrace">
            <a:avLst/>
          </a:prstGeom>
          <a:ln w="2540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Avenir Roman" panose="02000503020000020003" pitchFamily="2" charset="0"/>
            </a:endParaRPr>
          </a:p>
        </p:txBody>
      </p:sp>
      <p:sp>
        <p:nvSpPr>
          <p:cNvPr id="144" name="TextBox 143">
            <a:extLst>
              <a:ext uri="{FF2B5EF4-FFF2-40B4-BE49-F238E27FC236}">
                <a16:creationId xmlns:a16="http://schemas.microsoft.com/office/drawing/2014/main" id="{851AAD47-B8C6-0A41-9369-E0726451835A}"/>
              </a:ext>
            </a:extLst>
          </p:cNvPr>
          <p:cNvSpPr txBox="1"/>
          <p:nvPr/>
        </p:nvSpPr>
        <p:spPr>
          <a:xfrm>
            <a:off x="268769" y="34886900"/>
            <a:ext cx="9311565" cy="969496"/>
          </a:xfrm>
          <a:prstGeom prst="rect">
            <a:avLst/>
          </a:prstGeom>
          <a:noFill/>
          <a:ln>
            <a:solidFill>
              <a:schemeClr val="accent1">
                <a:shade val="50000"/>
              </a:schemeClr>
            </a:solidFill>
          </a:ln>
        </p:spPr>
        <p:txBody>
          <a:bodyPr wrap="square" tIns="91440" rtlCol="0">
            <a:spAutoFit/>
          </a:bodyPr>
          <a:lstStyle/>
          <a:p>
            <a:pPr algn="ctr"/>
            <a:r>
              <a:rPr lang="en-US" b="1">
                <a:latin typeface="Avenir Roman" panose="02000503020000020003" pitchFamily="2" charset="0"/>
              </a:rPr>
              <a:t>Trigger Processing Modules</a:t>
            </a:r>
          </a:p>
          <a:p>
            <a:pPr algn="ctr"/>
            <a:r>
              <a:rPr lang="en-US">
                <a:latin typeface="Avenir Roman" panose="02000503020000020003" pitchFamily="2" charset="0"/>
              </a:rPr>
              <a:t>VTP searches for hit patterns &amp; clusters in front-end crates</a:t>
            </a:r>
          </a:p>
          <a:p>
            <a:pPr algn="ctr"/>
            <a:r>
              <a:rPr lang="en-US">
                <a:latin typeface="Avenir Roman" panose="02000503020000020003" pitchFamily="2" charset="0"/>
              </a:rPr>
              <a:t>SSP matches data between VTP to select events on interest</a:t>
            </a:r>
          </a:p>
        </p:txBody>
      </p:sp>
      <p:sp>
        <p:nvSpPr>
          <p:cNvPr id="145" name="Right Brace 144"/>
          <p:cNvSpPr/>
          <p:nvPr/>
        </p:nvSpPr>
        <p:spPr>
          <a:xfrm rot="10800000">
            <a:off x="6064249" y="22672337"/>
            <a:ext cx="532277" cy="5934486"/>
          </a:xfrm>
          <a:prstGeom prst="rightBrace">
            <a:avLst/>
          </a:prstGeom>
          <a:ln w="2540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Avenir Roman" panose="02000503020000020003" pitchFamily="2" charset="0"/>
            </a:endParaRPr>
          </a:p>
        </p:txBody>
      </p:sp>
      <p:sp>
        <p:nvSpPr>
          <p:cNvPr id="146" name="TextBox 145">
            <a:extLst>
              <a:ext uri="{FF2B5EF4-FFF2-40B4-BE49-F238E27FC236}">
                <a16:creationId xmlns:a16="http://schemas.microsoft.com/office/drawing/2014/main" id="{851AAD47-B8C6-0A41-9369-E0726451835A}"/>
              </a:ext>
            </a:extLst>
          </p:cNvPr>
          <p:cNvSpPr txBox="1"/>
          <p:nvPr/>
        </p:nvSpPr>
        <p:spPr>
          <a:xfrm>
            <a:off x="268770" y="22670913"/>
            <a:ext cx="5587188" cy="5955476"/>
          </a:xfrm>
          <a:prstGeom prst="rect">
            <a:avLst/>
          </a:prstGeom>
          <a:noFill/>
          <a:ln>
            <a:solidFill>
              <a:schemeClr val="accent1">
                <a:shade val="50000"/>
              </a:schemeClr>
            </a:solidFill>
          </a:ln>
        </p:spPr>
        <p:txBody>
          <a:bodyPr wrap="square" tIns="91440" rtlCol="0">
            <a:spAutoFit/>
          </a:bodyPr>
          <a:lstStyle/>
          <a:p>
            <a:pPr algn="ctr"/>
            <a:r>
              <a:rPr lang="en-US" b="1" dirty="0">
                <a:latin typeface="Avenir Roman" panose="02000503020000020003" pitchFamily="2" charset="0"/>
              </a:rPr>
              <a:t>Front-End Detector Readout Modules</a:t>
            </a:r>
          </a:p>
          <a:p>
            <a:endParaRPr lang="en-US" b="1" dirty="0">
              <a:latin typeface="Avenir Roman" panose="02000503020000020003" pitchFamily="2" charset="0"/>
            </a:endParaRPr>
          </a:p>
          <a:p>
            <a:r>
              <a:rPr lang="en-US" b="1" dirty="0">
                <a:latin typeface="Avenir Roman" panose="02000503020000020003" pitchFamily="2" charset="0"/>
              </a:rPr>
              <a:t>FADC250 (Qty 247 modules)</a:t>
            </a:r>
            <a:endParaRPr lang="en-US" dirty="0">
              <a:latin typeface="Avenir Roman" panose="02000503020000020003" pitchFamily="2" charset="0"/>
            </a:endParaRPr>
          </a:p>
          <a:p>
            <a:pPr marL="285750" indent="-285750">
              <a:buFont typeface="Arial" panose="020B0604020202020204" pitchFamily="34" charset="0"/>
              <a:buChar char="•"/>
            </a:pPr>
            <a:r>
              <a:rPr lang="en-US" dirty="0">
                <a:latin typeface="Avenir Roman" panose="02000503020000020003" pitchFamily="2" charset="0"/>
              </a:rPr>
              <a:t>Digitizes most PMT based detectors in CLAS12</a:t>
            </a:r>
          </a:p>
          <a:p>
            <a:pPr marL="285750" indent="-285750">
              <a:buFont typeface="Arial" panose="020B0604020202020204" pitchFamily="34" charset="0"/>
              <a:buChar char="•"/>
            </a:pPr>
            <a:r>
              <a:rPr lang="en-US" dirty="0">
                <a:latin typeface="Avenir Roman" panose="02000503020000020003" pitchFamily="2" charset="0"/>
              </a:rPr>
              <a:t>~4,000 channels that each sample at 250MHz</a:t>
            </a:r>
          </a:p>
          <a:p>
            <a:pPr marL="285750" indent="-285750">
              <a:buFont typeface="Arial" panose="020B0604020202020204" pitchFamily="34" charset="0"/>
              <a:buChar char="•"/>
            </a:pPr>
            <a:r>
              <a:rPr lang="en-US" dirty="0">
                <a:latin typeface="Avenir Roman" panose="02000503020000020003" pitchFamily="2" charset="0"/>
              </a:rPr>
              <a:t>Streams data to trigger using 10Gb/s link</a:t>
            </a:r>
          </a:p>
          <a:p>
            <a:r>
              <a:rPr lang="en-US" b="1" dirty="0">
                <a:latin typeface="Avenir Roman" panose="02000503020000020003" pitchFamily="2" charset="0"/>
              </a:rPr>
              <a:t>VSCM (Qty 21 modules)</a:t>
            </a:r>
            <a:endParaRPr lang="en-US" dirty="0">
              <a:latin typeface="Avenir Roman" panose="02000503020000020003" pitchFamily="2" charset="0"/>
            </a:endParaRPr>
          </a:p>
          <a:p>
            <a:pPr marL="285750" indent="-285750">
              <a:buFont typeface="Arial" panose="020B0604020202020204" pitchFamily="34" charset="0"/>
              <a:buChar char="•"/>
            </a:pPr>
            <a:r>
              <a:rPr lang="en-US" dirty="0">
                <a:latin typeface="Avenir Roman" panose="02000503020000020003" pitchFamily="2" charset="0"/>
              </a:rPr>
              <a:t>Collects a total 18GB/s data from the SVT</a:t>
            </a:r>
          </a:p>
          <a:p>
            <a:pPr marL="285750" indent="-285750">
              <a:buFont typeface="Arial" panose="020B0604020202020204" pitchFamily="34" charset="0"/>
              <a:buChar char="•"/>
            </a:pPr>
            <a:r>
              <a:rPr lang="en-US" dirty="0">
                <a:latin typeface="Avenir Roman" panose="02000503020000020003" pitchFamily="2" charset="0"/>
              </a:rPr>
              <a:t>21,504 channels</a:t>
            </a:r>
          </a:p>
          <a:p>
            <a:pPr marL="285750" indent="-285750">
              <a:buFont typeface="Arial" panose="020B0604020202020204" pitchFamily="34" charset="0"/>
              <a:buChar char="•"/>
            </a:pPr>
            <a:r>
              <a:rPr lang="en-US" dirty="0">
                <a:latin typeface="Avenir Roman" panose="02000503020000020003" pitchFamily="2" charset="0"/>
              </a:rPr>
              <a:t>Buffers data and reads out a portion of the input data using the 200MB/s VME bus</a:t>
            </a:r>
          </a:p>
          <a:p>
            <a:r>
              <a:rPr lang="en-US" b="1" dirty="0">
                <a:latin typeface="Avenir Roman" panose="02000503020000020003" pitchFamily="2" charset="0"/>
              </a:rPr>
              <a:t>RICHFPGA (Qty 138 modules)</a:t>
            </a:r>
            <a:endParaRPr lang="en-US" dirty="0">
              <a:latin typeface="Avenir Roman" panose="02000503020000020003" pitchFamily="2" charset="0"/>
            </a:endParaRPr>
          </a:p>
          <a:p>
            <a:pPr marL="285750" indent="-285750">
              <a:buFont typeface="Arial" panose="020B0604020202020204" pitchFamily="34" charset="0"/>
              <a:buChar char="•"/>
            </a:pPr>
            <a:r>
              <a:rPr lang="en-US" dirty="0">
                <a:latin typeface="Avenir Roman" panose="02000503020000020003" pitchFamily="2" charset="0"/>
              </a:rPr>
              <a:t>Collects a total 3128GB/s data from the RICH</a:t>
            </a:r>
          </a:p>
          <a:p>
            <a:pPr marL="285750" indent="-285750">
              <a:buFont typeface="Arial" panose="020B0604020202020204" pitchFamily="34" charset="0"/>
              <a:buChar char="•"/>
            </a:pPr>
            <a:r>
              <a:rPr lang="en-US" dirty="0">
                <a:latin typeface="Avenir Roman" panose="02000503020000020003" pitchFamily="2" charset="0"/>
              </a:rPr>
              <a:t>25,024 channels</a:t>
            </a:r>
          </a:p>
          <a:p>
            <a:pPr marL="285750" indent="-285750">
              <a:buFont typeface="Arial" panose="020B0604020202020204" pitchFamily="34" charset="0"/>
              <a:buChar char="•"/>
            </a:pPr>
            <a:r>
              <a:rPr lang="en-US" dirty="0">
                <a:latin typeface="Avenir Roman" panose="02000503020000020003" pitchFamily="2" charset="0"/>
              </a:rPr>
              <a:t>Buffers data and reads out a portion of the input data using the 2.5Gb/s optical link</a:t>
            </a:r>
          </a:p>
          <a:p>
            <a:r>
              <a:rPr lang="en-US" b="1" dirty="0">
                <a:latin typeface="Avenir Roman" panose="02000503020000020003" pitchFamily="2" charset="0"/>
              </a:rPr>
              <a:t>DCRB (Qty 252 modules)</a:t>
            </a:r>
            <a:endParaRPr lang="en-US" dirty="0">
              <a:latin typeface="Avenir Roman" panose="02000503020000020003" pitchFamily="2" charset="0"/>
            </a:endParaRPr>
          </a:p>
          <a:p>
            <a:pPr marL="285750" indent="-285750">
              <a:buFont typeface="Arial" panose="020B0604020202020204" pitchFamily="34" charset="0"/>
              <a:buChar char="•"/>
            </a:pPr>
            <a:r>
              <a:rPr lang="en-US" dirty="0">
                <a:latin typeface="Avenir Roman" panose="02000503020000020003" pitchFamily="2" charset="0"/>
              </a:rPr>
              <a:t>Measuring time to 1ns on 24,192 channels of DC (Drift Chamber)</a:t>
            </a:r>
          </a:p>
          <a:p>
            <a:pPr marL="285750" indent="-285750">
              <a:buFont typeface="Arial" panose="020B0604020202020204" pitchFamily="34" charset="0"/>
              <a:buChar char="•"/>
            </a:pPr>
            <a:r>
              <a:rPr lang="en-US" dirty="0">
                <a:latin typeface="Avenir Roman" panose="02000503020000020003" pitchFamily="2" charset="0"/>
              </a:rPr>
              <a:t>Buffers data and reads out a portion of the input data using the 200MB/s VME bus</a:t>
            </a:r>
          </a:p>
        </p:txBody>
      </p:sp>
      <p:pic>
        <p:nvPicPr>
          <p:cNvPr id="147" name="Picture 146"/>
          <p:cNvPicPr>
            <a:picLocks noChangeAspect="1"/>
          </p:cNvPicPr>
          <p:nvPr/>
        </p:nvPicPr>
        <p:blipFill rotWithShape="1">
          <a:blip r:embed="rId28" cstate="print">
            <a:extLst>
              <a:ext uri="{28A0092B-C50C-407E-A947-70E740481C1C}">
                <a14:useLocalDpi xmlns:a14="http://schemas.microsoft.com/office/drawing/2010/main" val="0"/>
              </a:ext>
            </a:extLst>
          </a:blip>
          <a:srcRect t="11490" b="4665"/>
          <a:stretch/>
        </p:blipFill>
        <p:spPr>
          <a:xfrm>
            <a:off x="22619260" y="17783660"/>
            <a:ext cx="7513816" cy="9411249"/>
          </a:xfrm>
          <a:prstGeom prst="rect">
            <a:avLst/>
          </a:prstGeom>
        </p:spPr>
      </p:pic>
      <p:pic>
        <p:nvPicPr>
          <p:cNvPr id="10" name="Picture 9"/>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14548300" y="17766208"/>
            <a:ext cx="7700453" cy="3646674"/>
          </a:xfrm>
          <a:prstGeom prst="rect">
            <a:avLst/>
          </a:prstGeom>
        </p:spPr>
      </p:pic>
      <p:cxnSp>
        <p:nvCxnSpPr>
          <p:cNvPr id="22" name="Straight Arrow Connector 21"/>
          <p:cNvCxnSpPr/>
          <p:nvPr/>
        </p:nvCxnSpPr>
        <p:spPr>
          <a:xfrm flipH="1" flipV="1">
            <a:off x="29610050" y="41440100"/>
            <a:ext cx="304800" cy="609600"/>
          </a:xfrm>
          <a:prstGeom prst="straightConnector1">
            <a:avLst/>
          </a:prstGeom>
          <a:ln w="444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0" name="TextBox 149">
            <a:extLst>
              <a:ext uri="{FF2B5EF4-FFF2-40B4-BE49-F238E27FC236}">
                <a16:creationId xmlns:a16="http://schemas.microsoft.com/office/drawing/2014/main" id="{1392D772-51D1-9249-8E0A-45A30B167231}"/>
              </a:ext>
            </a:extLst>
          </p:cNvPr>
          <p:cNvSpPr txBox="1"/>
          <p:nvPr/>
        </p:nvSpPr>
        <p:spPr>
          <a:xfrm>
            <a:off x="28313643" y="41732454"/>
            <a:ext cx="1881874" cy="969496"/>
          </a:xfrm>
          <a:prstGeom prst="rect">
            <a:avLst/>
          </a:prstGeom>
          <a:noFill/>
          <a:ln>
            <a:solidFill>
              <a:schemeClr val="accent1">
                <a:shade val="50000"/>
              </a:schemeClr>
            </a:solidFill>
          </a:ln>
        </p:spPr>
        <p:txBody>
          <a:bodyPr wrap="square" tIns="91440" rtlCol="0">
            <a:spAutoFit/>
          </a:bodyPr>
          <a:lstStyle/>
          <a:p>
            <a:pPr algn="ctr"/>
            <a:r>
              <a:rPr lang="en-US" dirty="0">
                <a:latin typeface="Avenir Roman" panose="02000503020000020003" pitchFamily="2" charset="0"/>
              </a:rPr>
              <a:t>Flip Flops</a:t>
            </a:r>
          </a:p>
          <a:p>
            <a:pPr algn="ctr"/>
            <a:r>
              <a:rPr lang="en-US" dirty="0">
                <a:latin typeface="Avenir Roman" panose="02000503020000020003" pitchFamily="2" charset="0"/>
              </a:rPr>
              <a:t>Store 1 bit of information</a:t>
            </a:r>
          </a:p>
        </p:txBody>
      </p:sp>
      <p:sp>
        <p:nvSpPr>
          <p:cNvPr id="152" name="TextBox 151">
            <a:extLst>
              <a:ext uri="{FF2B5EF4-FFF2-40B4-BE49-F238E27FC236}">
                <a16:creationId xmlns:a16="http://schemas.microsoft.com/office/drawing/2014/main" id="{1392D772-51D1-9249-8E0A-45A30B167231}"/>
              </a:ext>
            </a:extLst>
          </p:cNvPr>
          <p:cNvSpPr txBox="1"/>
          <p:nvPr/>
        </p:nvSpPr>
        <p:spPr>
          <a:xfrm>
            <a:off x="26866850" y="41966803"/>
            <a:ext cx="1370593" cy="692497"/>
          </a:xfrm>
          <a:prstGeom prst="rect">
            <a:avLst/>
          </a:prstGeom>
          <a:noFill/>
          <a:ln>
            <a:solidFill>
              <a:schemeClr val="accent1">
                <a:shade val="50000"/>
              </a:schemeClr>
            </a:solidFill>
          </a:ln>
        </p:spPr>
        <p:txBody>
          <a:bodyPr wrap="square" tIns="91440" rtlCol="0">
            <a:spAutoFit/>
          </a:bodyPr>
          <a:lstStyle/>
          <a:p>
            <a:pPr algn="ctr"/>
            <a:r>
              <a:rPr lang="en-US" dirty="0">
                <a:latin typeface="Avenir Roman" panose="02000503020000020003" pitchFamily="2" charset="0"/>
              </a:rPr>
              <a:t>4bit</a:t>
            </a:r>
          </a:p>
          <a:p>
            <a:pPr algn="ctr"/>
            <a:r>
              <a:rPr lang="en-US" dirty="0">
                <a:latin typeface="Avenir Roman" panose="02000503020000020003" pitchFamily="2" charset="0"/>
              </a:rPr>
              <a:t>Logic</a:t>
            </a:r>
          </a:p>
        </p:txBody>
      </p:sp>
      <p:cxnSp>
        <p:nvCxnSpPr>
          <p:cNvPr id="153" name="Straight Arrow Connector 152"/>
          <p:cNvCxnSpPr/>
          <p:nvPr/>
        </p:nvCxnSpPr>
        <p:spPr>
          <a:xfrm flipV="1">
            <a:off x="27887207" y="41302736"/>
            <a:ext cx="45436" cy="599831"/>
          </a:xfrm>
          <a:prstGeom prst="straightConnector1">
            <a:avLst/>
          </a:prstGeom>
          <a:ln w="444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4" name="TextBox 153">
            <a:extLst>
              <a:ext uri="{FF2B5EF4-FFF2-40B4-BE49-F238E27FC236}">
                <a16:creationId xmlns:a16="http://schemas.microsoft.com/office/drawing/2014/main" id="{1392D772-51D1-9249-8E0A-45A30B167231}"/>
              </a:ext>
            </a:extLst>
          </p:cNvPr>
          <p:cNvSpPr txBox="1"/>
          <p:nvPr/>
        </p:nvSpPr>
        <p:spPr>
          <a:xfrm>
            <a:off x="24995716" y="41732454"/>
            <a:ext cx="1810661" cy="969496"/>
          </a:xfrm>
          <a:prstGeom prst="rect">
            <a:avLst/>
          </a:prstGeom>
          <a:noFill/>
          <a:ln>
            <a:solidFill>
              <a:schemeClr val="accent1">
                <a:shade val="50000"/>
              </a:schemeClr>
            </a:solidFill>
          </a:ln>
        </p:spPr>
        <p:txBody>
          <a:bodyPr wrap="square" tIns="91440" rtlCol="0">
            <a:spAutoFit/>
          </a:bodyPr>
          <a:lstStyle/>
          <a:p>
            <a:pPr algn="ctr"/>
            <a:r>
              <a:rPr lang="en-US" dirty="0">
                <a:latin typeface="Avenir Roman" panose="02000503020000020003" pitchFamily="2" charset="0"/>
              </a:rPr>
              <a:t>Implements any function of 6 bits</a:t>
            </a:r>
          </a:p>
        </p:txBody>
      </p:sp>
      <p:sp>
        <p:nvSpPr>
          <p:cNvPr id="155" name="TextBox 154">
            <a:extLst>
              <a:ext uri="{FF2B5EF4-FFF2-40B4-BE49-F238E27FC236}">
                <a16:creationId xmlns:a16="http://schemas.microsoft.com/office/drawing/2014/main" id="{1392D772-51D1-9249-8E0A-45A30B167231}"/>
              </a:ext>
            </a:extLst>
          </p:cNvPr>
          <p:cNvSpPr txBox="1"/>
          <p:nvPr/>
        </p:nvSpPr>
        <p:spPr>
          <a:xfrm>
            <a:off x="16317573" y="41942498"/>
            <a:ext cx="8421940" cy="692497"/>
          </a:xfrm>
          <a:prstGeom prst="rect">
            <a:avLst/>
          </a:prstGeom>
          <a:noFill/>
          <a:ln>
            <a:solidFill>
              <a:schemeClr val="accent1">
                <a:shade val="50000"/>
              </a:schemeClr>
            </a:solidFill>
          </a:ln>
        </p:spPr>
        <p:txBody>
          <a:bodyPr wrap="square" tIns="91440" rtlCol="0">
            <a:spAutoFit/>
          </a:bodyPr>
          <a:lstStyle/>
          <a:p>
            <a:pPr algn="ctr"/>
            <a:r>
              <a:rPr lang="en-US">
                <a:latin typeface="Avenir Roman" panose="02000503020000020003" pitchFamily="2" charset="0"/>
              </a:rPr>
              <a:t>Closer look at the logic array inside the FPGA.</a:t>
            </a:r>
          </a:p>
          <a:p>
            <a:pPr algn="ctr"/>
            <a:r>
              <a:rPr lang="en-US">
                <a:latin typeface="Avenir Roman" panose="02000503020000020003" pitchFamily="2" charset="0"/>
              </a:rPr>
              <a:t>Magenta colored cells indicate where the 32bit counter logic is.</a:t>
            </a:r>
            <a:endParaRPr lang="en-US" dirty="0">
              <a:latin typeface="Avenir Roman" panose="02000503020000020003" pitchFamily="2" charset="0"/>
            </a:endParaRPr>
          </a:p>
        </p:txBody>
      </p:sp>
      <p:sp>
        <p:nvSpPr>
          <p:cNvPr id="156" name="TextBox 155">
            <a:extLst>
              <a:ext uri="{FF2B5EF4-FFF2-40B4-BE49-F238E27FC236}">
                <a16:creationId xmlns:a16="http://schemas.microsoft.com/office/drawing/2014/main" id="{1392D772-51D1-9249-8E0A-45A30B167231}"/>
              </a:ext>
            </a:extLst>
          </p:cNvPr>
          <p:cNvSpPr txBox="1"/>
          <p:nvPr/>
        </p:nvSpPr>
        <p:spPr>
          <a:xfrm>
            <a:off x="277334" y="41982136"/>
            <a:ext cx="4425111" cy="692497"/>
          </a:xfrm>
          <a:prstGeom prst="rect">
            <a:avLst/>
          </a:prstGeom>
          <a:noFill/>
          <a:ln>
            <a:solidFill>
              <a:schemeClr val="accent1">
                <a:shade val="50000"/>
              </a:schemeClr>
            </a:solidFill>
          </a:ln>
        </p:spPr>
        <p:txBody>
          <a:bodyPr wrap="square" tIns="91440" rtlCol="0">
            <a:spAutoFit/>
          </a:bodyPr>
          <a:lstStyle/>
          <a:p>
            <a:pPr algn="ctr"/>
            <a:r>
              <a:rPr lang="en-US" dirty="0">
                <a:latin typeface="Avenir Roman" panose="02000503020000020003" pitchFamily="2" charset="0"/>
              </a:rPr>
              <a:t>This FPGA has 1,927 solder balls that connect it to the circuit board.</a:t>
            </a:r>
          </a:p>
        </p:txBody>
      </p:sp>
      <p:sp>
        <p:nvSpPr>
          <p:cNvPr id="157" name="TextBox 156">
            <a:extLst>
              <a:ext uri="{FF2B5EF4-FFF2-40B4-BE49-F238E27FC236}">
                <a16:creationId xmlns:a16="http://schemas.microsoft.com/office/drawing/2014/main" id="{851AAD47-B8C6-0A41-9369-E0726451835A}"/>
              </a:ext>
            </a:extLst>
          </p:cNvPr>
          <p:cNvSpPr txBox="1"/>
          <p:nvPr/>
        </p:nvSpPr>
        <p:spPr>
          <a:xfrm>
            <a:off x="22628998" y="27362334"/>
            <a:ext cx="7479579" cy="415498"/>
          </a:xfrm>
          <a:prstGeom prst="rect">
            <a:avLst/>
          </a:prstGeom>
          <a:noFill/>
          <a:ln>
            <a:solidFill>
              <a:schemeClr val="accent1">
                <a:shade val="50000"/>
              </a:schemeClr>
            </a:solidFill>
          </a:ln>
        </p:spPr>
        <p:txBody>
          <a:bodyPr wrap="square" tIns="91440" rtlCol="0">
            <a:spAutoFit/>
          </a:bodyPr>
          <a:lstStyle/>
          <a:p>
            <a:pPr algn="ctr"/>
            <a:r>
              <a:rPr lang="en-US" dirty="0">
                <a:latin typeface="Avenir Roman" panose="02000503020000020003" pitchFamily="2" charset="0"/>
              </a:rPr>
              <a:t>Test fitting a single RICHFPGA onto the detector electronics panel</a:t>
            </a:r>
          </a:p>
        </p:txBody>
      </p:sp>
      <p:sp>
        <p:nvSpPr>
          <p:cNvPr id="158" name="TextBox 157">
            <a:extLst>
              <a:ext uri="{FF2B5EF4-FFF2-40B4-BE49-F238E27FC236}">
                <a16:creationId xmlns:a16="http://schemas.microsoft.com/office/drawing/2014/main" id="{851AAD47-B8C6-0A41-9369-E0726451835A}"/>
              </a:ext>
            </a:extLst>
          </p:cNvPr>
          <p:cNvSpPr txBox="1"/>
          <p:nvPr/>
        </p:nvSpPr>
        <p:spPr>
          <a:xfrm>
            <a:off x="14548299" y="21399500"/>
            <a:ext cx="7682251" cy="415498"/>
          </a:xfrm>
          <a:prstGeom prst="rect">
            <a:avLst/>
          </a:prstGeom>
          <a:noFill/>
          <a:ln>
            <a:solidFill>
              <a:schemeClr val="accent1">
                <a:shade val="50000"/>
              </a:schemeClr>
            </a:solidFill>
          </a:ln>
        </p:spPr>
        <p:txBody>
          <a:bodyPr wrap="square" tIns="91440" rtlCol="0">
            <a:spAutoFit/>
          </a:bodyPr>
          <a:lstStyle/>
          <a:p>
            <a:pPr algn="ctr"/>
            <a:r>
              <a:rPr lang="en-US" dirty="0">
                <a:latin typeface="Avenir Roman" panose="02000503020000020003" pitchFamily="2" charset="0"/>
              </a:rPr>
              <a:t>The FADC250 and JLab Fast Electronics Group.</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2611</TotalTime>
  <Words>1099</Words>
  <Application>Microsoft Macintosh PowerPoint</Application>
  <PresentationFormat>Custom</PresentationFormat>
  <Paragraphs>115</Paragraphs>
  <Slides>1</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vt:i4>
      </vt:variant>
    </vt:vector>
  </HeadingPairs>
  <TitlesOfParts>
    <vt:vector size="7" baseType="lpstr">
      <vt:lpstr>宋体</vt:lpstr>
      <vt:lpstr>Arial</vt:lpstr>
      <vt:lpstr>Arial Black</vt:lpstr>
      <vt:lpstr>Avenir Roman</vt:lpstr>
      <vt:lpstr>Calibri</vt:lpstr>
      <vt:lpstr>Office Theme</vt:lpstr>
      <vt:lpstr>PowerPoint Presentation</vt:lpstr>
    </vt:vector>
  </TitlesOfParts>
  <Company/>
  <LinksUpToDate>false</LinksUpToDate>
  <SharedDoc>false</SharedDoc>
  <HyperlinksChanged>false</HyperlinksChanged>
  <AppVersion>16.0012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Benjamin Raydo</dc:creator>
  <cp:lastModifiedBy>Maurizio Ungaro</cp:lastModifiedBy>
  <cp:revision>239</cp:revision>
  <cp:lastPrinted>2018-04-25T20:58:51Z</cp:lastPrinted>
  <dcterms:created xsi:type="dcterms:W3CDTF">2006-08-16T00:00:00Z</dcterms:created>
  <dcterms:modified xsi:type="dcterms:W3CDTF">2018-05-15T15:19:02Z</dcterms:modified>
</cp:coreProperties>
</file>